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55"/>
  </p:notesMasterIdLst>
  <p:handoutMasterIdLst>
    <p:handoutMasterId r:id="rId56"/>
  </p:handoutMasterIdLst>
  <p:sldIdLst>
    <p:sldId id="256" r:id="rId2"/>
    <p:sldId id="318" r:id="rId3"/>
    <p:sldId id="335" r:id="rId4"/>
    <p:sldId id="257" r:id="rId5"/>
    <p:sldId id="258" r:id="rId6"/>
    <p:sldId id="270" r:id="rId7"/>
    <p:sldId id="271" r:id="rId8"/>
    <p:sldId id="280" r:id="rId9"/>
    <p:sldId id="334" r:id="rId10"/>
    <p:sldId id="329" r:id="rId11"/>
    <p:sldId id="282" r:id="rId12"/>
    <p:sldId id="291" r:id="rId13"/>
    <p:sldId id="298" r:id="rId14"/>
    <p:sldId id="300" r:id="rId15"/>
    <p:sldId id="301" r:id="rId16"/>
    <p:sldId id="297" r:id="rId17"/>
    <p:sldId id="332" r:id="rId18"/>
    <p:sldId id="275" r:id="rId19"/>
    <p:sldId id="333" r:id="rId20"/>
    <p:sldId id="302" r:id="rId21"/>
    <p:sldId id="305" r:id="rId22"/>
    <p:sldId id="306" r:id="rId23"/>
    <p:sldId id="307" r:id="rId24"/>
    <p:sldId id="336" r:id="rId25"/>
    <p:sldId id="308" r:id="rId26"/>
    <p:sldId id="309" r:id="rId27"/>
    <p:sldId id="330" r:id="rId28"/>
    <p:sldId id="331" r:id="rId29"/>
    <p:sldId id="310" r:id="rId30"/>
    <p:sldId id="311" r:id="rId31"/>
    <p:sldId id="312" r:id="rId32"/>
    <p:sldId id="313" r:id="rId33"/>
    <p:sldId id="314" r:id="rId34"/>
    <p:sldId id="315" r:id="rId35"/>
    <p:sldId id="316" r:id="rId36"/>
    <p:sldId id="319" r:id="rId37"/>
    <p:sldId id="320" r:id="rId38"/>
    <p:sldId id="325" r:id="rId39"/>
    <p:sldId id="321" r:id="rId40"/>
    <p:sldId id="337" r:id="rId41"/>
    <p:sldId id="347" r:id="rId42"/>
    <p:sldId id="323" r:id="rId43"/>
    <p:sldId id="338" r:id="rId44"/>
    <p:sldId id="339" r:id="rId45"/>
    <p:sldId id="340" r:id="rId46"/>
    <p:sldId id="341" r:id="rId47"/>
    <p:sldId id="342" r:id="rId48"/>
    <p:sldId id="343" r:id="rId49"/>
    <p:sldId id="344" r:id="rId50"/>
    <p:sldId id="345" r:id="rId51"/>
    <p:sldId id="346" r:id="rId52"/>
    <p:sldId id="348" r:id="rId53"/>
    <p:sldId id="349" r:id="rId54"/>
  </p:sldIdLst>
  <p:sldSz cx="9144000" cy="6858000" type="screen4x3"/>
  <p:notesSz cx="7010400" cy="9296400"/>
  <p:custShowLst>
    <p:custShow name="Share Capital" id="0">
      <p:sldLst>
        <p:sld r:id="rId14"/>
        <p:sld r:id="rId15"/>
        <p:sld r:id="rId16"/>
      </p:sldLst>
    </p:custShow>
    <p:custShow name="Reserves &amp; Surplus" id="1">
      <p:sldLst>
        <p:sld r:id="rId17"/>
      </p:sldLst>
    </p:custShow>
    <p:custShow name="Long Term Borrowings" id="2">
      <p:sldLst>
        <p:sld r:id="rId21"/>
      </p:sldLst>
    </p:custShow>
    <p:custShow name="Other Long Term Liabilities" id="3">
      <p:sldLst>
        <p:sld r:id="rId22"/>
      </p:sldLst>
    </p:custShow>
    <p:custShow name="Short Term Borrowiings" id="4">
      <p:sldLst>
        <p:sld r:id="rId23"/>
      </p:sldLst>
    </p:custShow>
    <p:custShow name="Other Current Liabilities" id="5">
      <p:sldLst>
        <p:sld r:id="rId24"/>
      </p:sldLst>
    </p:custShow>
    <p:custShow name="Tangible Assets" id="6">
      <p:sldLst>
        <p:sld r:id="rId26"/>
      </p:sldLst>
    </p:custShow>
    <p:custShow name="Intangible assets" id="7">
      <p:sldLst>
        <p:sld r:id="rId27"/>
      </p:sldLst>
    </p:custShow>
    <p:custShow name="Non Current Investments" id="8">
      <p:sldLst>
        <p:sld r:id="rId30"/>
      </p:sldLst>
    </p:custShow>
    <p:custShow name="Long Term loans &amp; Advances" id="9">
      <p:sldLst>
        <p:sld r:id="rId31"/>
      </p:sldLst>
    </p:custShow>
    <p:custShow name="Current Investments" id="10">
      <p:sldLst>
        <p:sld r:id="rId32"/>
      </p:sldLst>
    </p:custShow>
    <p:custShow name="Inventories" id="11">
      <p:sldLst>
        <p:sld r:id="rId33"/>
      </p:sldLst>
    </p:custShow>
    <p:custShow name="Trade Receivables" id="12">
      <p:sldLst>
        <p:sld r:id="rId34"/>
      </p:sldLst>
    </p:custShow>
    <p:custShow name="Cash &amp; Cash Equivalents" id="13">
      <p:sldLst>
        <p:sld r:id="rId35"/>
      </p:sldLst>
    </p:custShow>
    <p:custShow name="Short Term Loans &amp; Advances" id="14">
      <p:sldLst>
        <p:sld r:id="rId36"/>
      </p:sldLst>
    </p:custShow>
    <p:custShow name="Current Assets" id="15">
      <p:sldLst>
        <p:sld r:id="rId25"/>
      </p:sldLst>
    </p:custShow>
    <p:custShow name="Current Liabilities" id="16">
      <p:sldLst>
        <p:sld r:id="rId19"/>
      </p:sldLst>
    </p:custShow>
    <p:custShow name="Capital work-in-progress" id="17">
      <p:sldLst>
        <p:sld r:id="rId28"/>
      </p:sldLst>
    </p:custShow>
    <p:custShow name="Intangible assets under develop" id="18">
      <p:sldLst>
        <p:sld r:id="rId29"/>
      </p:sldLst>
    </p:custShow>
    <p:custShow name="Assets" id="19">
      <p:sldLst>
        <p:sld r:id="rId13"/>
      </p:sldLst>
    </p:custShow>
    <p:custShow name="Liabilities" id="20">
      <p:sldLst>
        <p:sld r:id="rId12"/>
      </p:sldLst>
    </p:custShow>
    <p:custShow name="Revenue from operations" id="21">
      <p:sldLst>
        <p:sld r:id="rId39"/>
      </p:sldLst>
    </p:custShow>
    <p:custShow name="other income" id="22">
      <p:sldLst>
        <p:sld r:id="rId40"/>
      </p:sldLst>
    </p:custShow>
    <p:custShow name="statement of P&amp;L 1" id="23">
      <p:sldLst>
        <p:sld r:id="rId37"/>
        <p:sld r:id="rId38"/>
        <p:sld r:id="rId41"/>
        <p:sld r:id="rId42"/>
        <p:sld r:id="rId43"/>
        <p:sld r:id="rId44"/>
        <p:sld r:id="rId45"/>
        <p:sld r:id="rId46"/>
        <p:sld r:id="rId53"/>
        <p:sld r:id="rId54"/>
      </p:sldLst>
    </p:custShow>
    <p:custShow name="Statement P&amp;L 2" id="24">
      <p:sldLst>
        <p:sld r:id="rId38"/>
      </p:sldLst>
    </p:custShow>
    <p:custShow name="Share application money pending" id="25">
      <p:sldLst>
        <p:sld r:id="rId18"/>
      </p:sldLst>
    </p:custShow>
    <p:custShow name="operating cycle" id="26">
      <p:sldLst>
        <p:sld r:id="rId20"/>
      </p:sldLst>
    </p:custShow>
    <p:custShow name="operating cycle eg." id="27">
      <p:sldLst>
        <p:sld r:id="rId47"/>
        <p:sld r:id="rId48"/>
        <p:sld r:id="rId49"/>
        <p:sld r:id="rId50"/>
        <p:sld r:id="rId51"/>
        <p:sld r:id="rId52"/>
      </p:sldLst>
    </p:custShow>
    <p:custShow name="Custom Show 1" id="28">
      <p:sldLst>
        <p:sld r:id="rId2"/>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26" autoAdjust="0"/>
    <p:restoredTop sz="93651" autoAdjust="0"/>
  </p:normalViewPr>
  <p:slideViewPr>
    <p:cSldViewPr>
      <p:cViewPr varScale="1">
        <p:scale>
          <a:sx n="66" d="100"/>
          <a:sy n="66" d="100"/>
        </p:scale>
        <p:origin x="-5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7C7748B-D10F-4B40-9723-1470AFE446EC}" type="datetimeFigureOut">
              <a:rPr lang="en-US" smtClean="0"/>
              <a:pPr/>
              <a:t>10/05/2012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CA Mahendra Mehta</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F29ABA4-6A31-477B-8A14-6ADC9E7A903B}"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8469F29-527F-46EF-A9C2-5AC87D6DFE17}" type="datetimeFigureOut">
              <a:rPr lang="en-US" smtClean="0"/>
              <a:pPr/>
              <a:t>10/05/2012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CA Mahendra Mehta</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D94DF89-25EE-4C80-8ABB-1762B8EAFCC3}"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n-US" sz="800" dirty="0" smtClean="0"/>
              <a:t>Other long term liabilities are long term operating lease, retention money from contractor’s bill, non-current trade payables, etc.</a:t>
            </a:r>
            <a:endParaRPr lang="en-US" sz="8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49" y="5349904"/>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3"/>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EDB6D5F-0080-4D52-8A81-1E7BCBB54184}" type="datetime1">
              <a:rPr lang="en-US" smtClean="0"/>
              <a:pPr/>
              <a:t>10/05/2012</a:t>
            </a:fld>
            <a:endParaRPr lang="en-US"/>
          </a:p>
        </p:txBody>
      </p:sp>
      <p:sp>
        <p:nvSpPr>
          <p:cNvPr id="2" name="Footer Placeholder 1"/>
          <p:cNvSpPr>
            <a:spLocks noGrp="1"/>
          </p:cNvSpPr>
          <p:nvPr>
            <p:ph type="ftr" sz="quarter" idx="11"/>
          </p:nvPr>
        </p:nvSpPr>
        <p:spPr/>
        <p:txBody>
          <a:bodyPr/>
          <a:lstStyle/>
          <a:p>
            <a:r>
              <a:rPr lang="en-US" smtClean="0"/>
              <a:t>CA mahendra mehta</a:t>
            </a:r>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42D8E1-4137-48B2-8D0E-9EFDAC432468}" type="datetime1">
              <a:rPr lang="en-US" smtClean="0"/>
              <a:pPr/>
              <a:t>10/05/2012</a:t>
            </a:fld>
            <a:endParaRPr lang="en-US"/>
          </a:p>
        </p:txBody>
      </p:sp>
      <p:sp>
        <p:nvSpPr>
          <p:cNvPr id="5" name="Footer Placeholder 4"/>
          <p:cNvSpPr>
            <a:spLocks noGrp="1"/>
          </p:cNvSpPr>
          <p:nvPr>
            <p:ph type="ftr" sz="quarter" idx="11"/>
          </p:nvPr>
        </p:nvSpPr>
        <p:spPr/>
        <p:txBody>
          <a:bodyPr/>
          <a:lstStyle/>
          <a:p>
            <a:r>
              <a:rPr lang="en-US" smtClean="0"/>
              <a:t>CA mahendra mehta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8"/>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8"/>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456B5A-0FD1-4B52-BB67-128DE84C6DCD}" type="datetime1">
              <a:rPr lang="en-US" smtClean="0"/>
              <a:pPr/>
              <a:t>10/05/2012</a:t>
            </a:fld>
            <a:endParaRPr lang="en-US"/>
          </a:p>
        </p:txBody>
      </p:sp>
      <p:sp>
        <p:nvSpPr>
          <p:cNvPr id="5" name="Footer Placeholder 4"/>
          <p:cNvSpPr>
            <a:spLocks noGrp="1"/>
          </p:cNvSpPr>
          <p:nvPr>
            <p:ph type="ftr" sz="quarter" idx="11"/>
          </p:nvPr>
        </p:nvSpPr>
        <p:spPr/>
        <p:txBody>
          <a:bodyPr/>
          <a:lstStyle/>
          <a:p>
            <a:r>
              <a:rPr lang="en-US" smtClean="0"/>
              <a:t>CA mahendra mehta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5F6D001-44F2-426A-B6AE-2459D9A8BF4B}" type="datetime1">
              <a:rPr lang="en-US" smtClean="0"/>
              <a:pPr/>
              <a:t>10/05/2012</a:t>
            </a:fld>
            <a:endParaRPr lang="en-US"/>
          </a:p>
        </p:txBody>
      </p:sp>
      <p:sp>
        <p:nvSpPr>
          <p:cNvPr id="19" name="Footer Placeholder 18"/>
          <p:cNvSpPr>
            <a:spLocks noGrp="1"/>
          </p:cNvSpPr>
          <p:nvPr>
            <p:ph type="ftr" sz="quarter" idx="11"/>
          </p:nvPr>
        </p:nvSpPr>
        <p:spPr>
          <a:xfrm>
            <a:off x="3581400" y="76202"/>
            <a:ext cx="2895600" cy="288925"/>
          </a:xfrm>
        </p:spPr>
        <p:txBody>
          <a:bodyPr/>
          <a:lstStyle/>
          <a:p>
            <a:r>
              <a:rPr lang="en-US" smtClean="0"/>
              <a:t>CA mahendra mehta</a:t>
            </a:r>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49" y="3444904"/>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413AEEB-3835-46F2-9657-6BF466C375B8}" type="datetime1">
              <a:rPr lang="en-US" smtClean="0"/>
              <a:pPr/>
              <a:t>10/05/2012</a:t>
            </a:fld>
            <a:endParaRPr lang="en-US"/>
          </a:p>
        </p:txBody>
      </p:sp>
      <p:sp>
        <p:nvSpPr>
          <p:cNvPr id="11" name="Footer Placeholder 10"/>
          <p:cNvSpPr>
            <a:spLocks noGrp="1"/>
          </p:cNvSpPr>
          <p:nvPr>
            <p:ph type="ftr" sz="quarter" idx="11"/>
          </p:nvPr>
        </p:nvSpPr>
        <p:spPr/>
        <p:txBody>
          <a:bodyPr/>
          <a:lstStyle/>
          <a:p>
            <a:r>
              <a:rPr lang="en-US" smtClean="0"/>
              <a:t>CA mahendra mehta</a:t>
            </a:r>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7"/>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914F4CF-C075-426F-98FA-B227B0E22F31}" type="datetime1">
              <a:rPr lang="en-US" smtClean="0"/>
              <a:pPr/>
              <a:t>10/05/2012</a:t>
            </a:fld>
            <a:endParaRPr lang="en-US"/>
          </a:p>
        </p:txBody>
      </p:sp>
      <p:sp>
        <p:nvSpPr>
          <p:cNvPr id="10" name="Footer Placeholder 9"/>
          <p:cNvSpPr>
            <a:spLocks noGrp="1"/>
          </p:cNvSpPr>
          <p:nvPr>
            <p:ph type="ftr" sz="quarter" idx="11"/>
          </p:nvPr>
        </p:nvSpPr>
        <p:spPr/>
        <p:txBody>
          <a:bodyPr/>
          <a:lstStyle/>
          <a:p>
            <a:r>
              <a:rPr lang="en-US" smtClean="0"/>
              <a:t>CA mahendra mehta</a:t>
            </a:r>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1"/>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6"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8"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6" y="1316039"/>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1" y="1316039"/>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E84BEA1-4D3F-4293-BA60-C10B8451F64F}" type="datetime1">
              <a:rPr lang="en-US" smtClean="0"/>
              <a:pPr/>
              <a:t>10/05/2012</a:t>
            </a:fld>
            <a:endParaRPr lang="en-US"/>
          </a:p>
        </p:txBody>
      </p:sp>
      <p:sp>
        <p:nvSpPr>
          <p:cNvPr id="6" name="Footer Placeholder 5"/>
          <p:cNvSpPr>
            <a:spLocks noGrp="1"/>
          </p:cNvSpPr>
          <p:nvPr>
            <p:ph type="ftr" sz="quarter" idx="11"/>
          </p:nvPr>
        </p:nvSpPr>
        <p:spPr/>
        <p:txBody>
          <a:bodyPr/>
          <a:lstStyle/>
          <a:p>
            <a:r>
              <a:rPr lang="en-US" smtClean="0"/>
              <a:t>CA mahendra mehta</a:t>
            </a:r>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49" y="6019802"/>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4226851-B5EF-4285-AE48-B5F7DACF7BB4}" type="datetime1">
              <a:rPr lang="en-US" smtClean="0"/>
              <a:pPr/>
              <a:t>10/05/2012</a:t>
            </a:fld>
            <a:endParaRPr lang="en-US"/>
          </a:p>
        </p:txBody>
      </p:sp>
      <p:sp>
        <p:nvSpPr>
          <p:cNvPr id="21" name="Footer Placeholder 20"/>
          <p:cNvSpPr>
            <a:spLocks noGrp="1"/>
          </p:cNvSpPr>
          <p:nvPr>
            <p:ph type="ftr" sz="quarter" idx="11"/>
          </p:nvPr>
        </p:nvSpPr>
        <p:spPr/>
        <p:txBody>
          <a:bodyPr/>
          <a:lstStyle/>
          <a:p>
            <a:r>
              <a:rPr lang="en-US" smtClean="0"/>
              <a:t>CA mahendra mehta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75A244A-2C37-40C9-9BAD-442C778F4B5A}" type="datetime1">
              <a:rPr lang="en-US" smtClean="0"/>
              <a:pPr/>
              <a:t>10/05/2012</a:t>
            </a:fld>
            <a:endParaRPr lang="en-US"/>
          </a:p>
        </p:txBody>
      </p:sp>
      <p:sp>
        <p:nvSpPr>
          <p:cNvPr id="24" name="Footer Placeholder 23"/>
          <p:cNvSpPr>
            <a:spLocks noGrp="1"/>
          </p:cNvSpPr>
          <p:nvPr>
            <p:ph type="ftr" sz="quarter" idx="11"/>
          </p:nvPr>
        </p:nvSpPr>
        <p:spPr/>
        <p:txBody>
          <a:bodyPr/>
          <a:lstStyle/>
          <a:p>
            <a:r>
              <a:rPr lang="en-US" smtClean="0"/>
              <a:t>CA mahendra mehta</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49" y="5849119"/>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1"/>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2"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1" y="609600"/>
            <a:ext cx="5340351"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5849851-CB1D-48E7-8123-9E433D6C2BFE}" type="datetime1">
              <a:rPr lang="en-US" smtClean="0"/>
              <a:pPr/>
              <a:t>10/05/2012</a:t>
            </a:fld>
            <a:endParaRPr lang="en-US"/>
          </a:p>
        </p:txBody>
      </p:sp>
      <p:sp>
        <p:nvSpPr>
          <p:cNvPr id="29" name="Footer Placeholder 28"/>
          <p:cNvSpPr>
            <a:spLocks noGrp="1"/>
          </p:cNvSpPr>
          <p:nvPr>
            <p:ph type="ftr" sz="quarter" idx="11"/>
          </p:nvPr>
        </p:nvSpPr>
        <p:spPr/>
        <p:txBody>
          <a:bodyPr/>
          <a:lstStyle/>
          <a:p>
            <a:r>
              <a:rPr lang="en-US" smtClean="0"/>
              <a:t>CA mahendra mehta</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F25F5FD-EB59-44A2-962A-C171D5421663}" type="datetime1">
              <a:rPr lang="en-US" smtClean="0"/>
              <a:pPr/>
              <a:t>10/05/2012</a:t>
            </a:fld>
            <a:endParaRPr lang="en-US"/>
          </a:p>
        </p:txBody>
      </p:sp>
      <p:sp>
        <p:nvSpPr>
          <p:cNvPr id="5" name="Footer Placeholder 4"/>
          <p:cNvSpPr>
            <a:spLocks noGrp="1"/>
          </p:cNvSpPr>
          <p:nvPr>
            <p:ph type="ftr" sz="quarter" idx="11"/>
          </p:nvPr>
        </p:nvSpPr>
        <p:spPr/>
        <p:txBody>
          <a:bodyPr/>
          <a:lstStyle/>
          <a:p>
            <a:r>
              <a:rPr lang="en-US" smtClean="0"/>
              <a:t>CA mahendra mehta</a:t>
            </a:r>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9"/>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49" y="1050900"/>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4"/>
            <a:ext cx="8686800" cy="4525963"/>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1" name="Date Placeholder 10"/>
          <p:cNvSpPr>
            <a:spLocks noGrp="1"/>
          </p:cNvSpPr>
          <p:nvPr>
            <p:ph type="dt" sz="half" idx="2"/>
          </p:nvPr>
        </p:nvSpPr>
        <p:spPr>
          <a:xfrm>
            <a:off x="6477000" y="76202"/>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3192EE1-D773-484E-90C1-ADAA1E9F63CD}" type="datetime1">
              <a:rPr lang="en-US" smtClean="0"/>
              <a:pPr/>
              <a:t>10/05/2012</a:t>
            </a:fld>
            <a:endParaRPr lang="en-US" dirty="0"/>
          </a:p>
        </p:txBody>
      </p:sp>
      <p:sp>
        <p:nvSpPr>
          <p:cNvPr id="28" name="Footer Placeholder 27"/>
          <p:cNvSpPr>
            <a:spLocks noGrp="1"/>
          </p:cNvSpPr>
          <p:nvPr>
            <p:ph type="ftr" sz="quarter" idx="3"/>
          </p:nvPr>
        </p:nvSpPr>
        <p:spPr>
          <a:xfrm>
            <a:off x="3124200" y="76202"/>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US" dirty="0" smtClean="0"/>
              <a:t>CA </a:t>
            </a:r>
            <a:r>
              <a:rPr lang="en-US" dirty="0" err="1" smtClean="0"/>
              <a:t>mahendra</a:t>
            </a:r>
            <a:r>
              <a:rPr lang="en-US" dirty="0" smtClean="0"/>
              <a:t> mehta</a:t>
            </a:r>
            <a:endParaRPr lang="en-US" dirty="0"/>
          </a:p>
        </p:txBody>
      </p:sp>
      <p:sp>
        <p:nvSpPr>
          <p:cNvPr id="5" name="Slide Number Placeholder 4"/>
          <p:cNvSpPr>
            <a:spLocks noGrp="1"/>
          </p:cNvSpPr>
          <p:nvPr>
            <p:ph type="sldNum" sz="quarter" idx="4"/>
          </p:nvPr>
        </p:nvSpPr>
        <p:spPr>
          <a:xfrm>
            <a:off x="8229600" y="6477002"/>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49" y="1050900"/>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49" y="1057988"/>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ransition/>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914400"/>
          </a:xfrm>
        </p:spPr>
        <p:txBody>
          <a:bodyPr>
            <a:normAutofit/>
          </a:bodyPr>
          <a:lstStyle/>
          <a:p>
            <a:r>
              <a:rPr lang="en-US" sz="4400" dirty="0" smtClean="0">
                <a:latin typeface="Arial" pitchFamily="34" charset="0"/>
                <a:cs typeface="Arial" pitchFamily="34" charset="0"/>
              </a:rPr>
              <a:t>REVISED SCHEDULE  VI</a:t>
            </a:r>
            <a:endParaRPr lang="en-US" sz="4400" dirty="0">
              <a:latin typeface="Arial" pitchFamily="34" charset="0"/>
              <a:cs typeface="Arial" pitchFamily="34" charset="0"/>
            </a:endParaRPr>
          </a:p>
        </p:txBody>
      </p:sp>
      <p:sp>
        <p:nvSpPr>
          <p:cNvPr id="3" name="Subtitle 2"/>
          <p:cNvSpPr>
            <a:spLocks noGrp="1"/>
          </p:cNvSpPr>
          <p:nvPr>
            <p:ph type="subTitle" idx="4294967295"/>
          </p:nvPr>
        </p:nvSpPr>
        <p:spPr>
          <a:xfrm>
            <a:off x="3962400" y="5257800"/>
            <a:ext cx="5029200" cy="990600"/>
          </a:xfrm>
        </p:spPr>
        <p:txBody>
          <a:bodyPr>
            <a:normAutofit/>
          </a:bodyPr>
          <a:lstStyle/>
          <a:p>
            <a:pPr>
              <a:buNone/>
            </a:pPr>
            <a:r>
              <a:rPr lang="en-US" b="1" dirty="0" smtClean="0">
                <a:solidFill>
                  <a:schemeClr val="accent6">
                    <a:lumMod val="50000"/>
                  </a:schemeClr>
                </a:solidFill>
                <a:latin typeface="Lucida Calligraphy" pitchFamily="66" charset="0"/>
                <a:cs typeface="Arial" pitchFamily="34" charset="0"/>
              </a:rPr>
              <a:t>CA. Mahendra Mehta</a:t>
            </a:r>
          </a:p>
          <a:p>
            <a:pPr>
              <a:buNone/>
            </a:pPr>
            <a:endParaRPr lang="en-US" dirty="0">
              <a:latin typeface="Arial" pitchFamily="34" charset="0"/>
              <a:cs typeface="Arial" pitchFamily="34" charset="0"/>
            </a:endParaRPr>
          </a:p>
        </p:txBody>
      </p:sp>
      <p:sp>
        <p:nvSpPr>
          <p:cNvPr id="5" name="Slide Number Placeholder 4"/>
          <p:cNvSpPr>
            <a:spLocks noGrp="1"/>
          </p:cNvSpPr>
          <p:nvPr>
            <p:ph type="sldNum" sz="quarter" idx="12"/>
          </p:nvPr>
        </p:nvSpPr>
        <p:spPr>
          <a:xfrm>
            <a:off x="7162800" y="6477002"/>
            <a:ext cx="1828800" cy="380998"/>
          </a:xfrm>
        </p:spPr>
        <p:txBody>
          <a:bodyPr/>
          <a:lstStyle/>
          <a:p>
            <a:r>
              <a:rPr lang="en-US" dirty="0" smtClean="0">
                <a:solidFill>
                  <a:schemeClr val="tx1">
                    <a:lumMod val="85000"/>
                    <a:lumOff val="15000"/>
                  </a:schemeClr>
                </a:solidFill>
              </a:rPr>
              <a:t>  CA Mahendra Mehta  </a:t>
            </a:r>
            <a:fld id="{B6F15528-21DE-4FAA-801E-634DDDAF4B2B}" type="slidenum">
              <a:rPr lang="en-US" smtClean="0">
                <a:solidFill>
                  <a:schemeClr val="tx1">
                    <a:lumMod val="85000"/>
                    <a:lumOff val="15000"/>
                  </a:schemeClr>
                </a:solidFill>
              </a:rPr>
              <a:pPr/>
              <a:t>1</a:t>
            </a:fld>
            <a:endParaRPr lang="en-US" dirty="0">
              <a:solidFill>
                <a:schemeClr val="tx1">
                  <a:lumMod val="85000"/>
                  <a:lumOff val="15000"/>
                </a:schemeClr>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457200"/>
          </a:xfrm>
        </p:spPr>
        <p:txBody>
          <a:bodyPr>
            <a:normAutofit/>
          </a:bodyPr>
          <a:lstStyle/>
          <a:p>
            <a:pPr algn="ctr"/>
            <a:r>
              <a:rPr lang="en-US" sz="2400" b="1" dirty="0" smtClean="0">
                <a:latin typeface="Arial" pitchFamily="34" charset="0"/>
                <a:cs typeface="Arial" pitchFamily="34" charset="0"/>
              </a:rPr>
              <a:t>OTHER Presentation REQUIREMENTS</a:t>
            </a:r>
            <a:endParaRPr lang="en-US" sz="2400" b="1" dirty="0">
              <a:latin typeface="Arial" pitchFamily="34" charset="0"/>
              <a:cs typeface="Arial" pitchFamily="34" charset="0"/>
            </a:endParaRPr>
          </a:p>
        </p:txBody>
      </p:sp>
      <p:sp>
        <p:nvSpPr>
          <p:cNvPr id="3" name="Content Placeholder 2"/>
          <p:cNvSpPr>
            <a:spLocks noGrp="1"/>
          </p:cNvSpPr>
          <p:nvPr>
            <p:ph idx="1"/>
          </p:nvPr>
        </p:nvSpPr>
        <p:spPr>
          <a:xfrm>
            <a:off x="304800" y="1295400"/>
            <a:ext cx="8686800" cy="4784727"/>
          </a:xfrm>
        </p:spPr>
        <p:txBody>
          <a:bodyPr/>
          <a:lstStyle/>
          <a:p>
            <a:pPr marL="290513" indent="-290513">
              <a:buClr>
                <a:schemeClr val="accent2"/>
              </a:buClr>
              <a:buFont typeface="Wingdings" pitchFamily="2" charset="2"/>
              <a:buChar char="Ø"/>
            </a:pPr>
            <a:r>
              <a:rPr lang="en-US" sz="2000" dirty="0" smtClean="0">
                <a:latin typeface="Arial" pitchFamily="34" charset="0"/>
                <a:cs typeface="Arial" pitchFamily="34" charset="0"/>
              </a:rPr>
              <a:t>Presentation of figures:</a:t>
            </a:r>
          </a:p>
          <a:p>
            <a:pPr marL="577850" lvl="1" indent="-11113">
              <a:lnSpc>
                <a:spcPct val="90000"/>
              </a:lnSpc>
              <a:spcBef>
                <a:spcPct val="30000"/>
              </a:spcBef>
              <a:buClr>
                <a:schemeClr val="accent2"/>
              </a:buClr>
              <a:buNone/>
            </a:pPr>
            <a:r>
              <a:rPr lang="en-US" sz="2000" dirty="0" smtClean="0">
                <a:solidFill>
                  <a:schemeClr val="tx1"/>
                </a:solidFill>
                <a:latin typeface="Arial" pitchFamily="34" charset="0"/>
                <a:cs typeface="Arial" pitchFamily="34" charset="0"/>
              </a:rPr>
              <a:t>Where Turnover:</a:t>
            </a:r>
          </a:p>
          <a:p>
            <a:pPr marL="1260475" lvl="2" indent="-457200">
              <a:lnSpc>
                <a:spcPct val="90000"/>
              </a:lnSpc>
              <a:spcBef>
                <a:spcPct val="30000"/>
              </a:spcBef>
              <a:buClr>
                <a:schemeClr val="accent2"/>
              </a:buClr>
              <a:buFont typeface="Wingdings" pitchFamily="2" charset="2"/>
              <a:buChar char="Ø"/>
            </a:pPr>
            <a:r>
              <a:rPr lang="en-US" sz="2000" dirty="0" smtClean="0">
                <a:solidFill>
                  <a:schemeClr val="tx1"/>
                </a:solidFill>
                <a:latin typeface="Arial" pitchFamily="34" charset="0"/>
                <a:cs typeface="Arial" pitchFamily="34" charset="0"/>
              </a:rPr>
              <a:t>&lt;  </a:t>
            </a:r>
            <a:r>
              <a:rPr lang="en-US" sz="2000" dirty="0" smtClean="0">
                <a:solidFill>
                  <a:schemeClr val="tx1"/>
                </a:solidFill>
                <a:latin typeface="Rupee Foradian" pitchFamily="34" charset="0"/>
                <a:cs typeface="Arial" pitchFamily="34" charset="0"/>
              </a:rPr>
              <a:t>`</a:t>
            </a:r>
            <a:r>
              <a:rPr lang="en-US" sz="2000" dirty="0" smtClean="0">
                <a:solidFill>
                  <a:schemeClr val="tx1"/>
                </a:solidFill>
                <a:latin typeface="Arial" pitchFamily="34" charset="0"/>
                <a:cs typeface="Arial" pitchFamily="34" charset="0"/>
              </a:rPr>
              <a:t> 100 crores = Figures to be in nearest hundreds, thousands, </a:t>
            </a:r>
            <a:r>
              <a:rPr lang="en-US" sz="2000" dirty="0" err="1" smtClean="0">
                <a:solidFill>
                  <a:schemeClr val="tx1"/>
                </a:solidFill>
                <a:latin typeface="Arial" pitchFamily="34" charset="0"/>
                <a:cs typeface="Arial" pitchFamily="34" charset="0"/>
              </a:rPr>
              <a:t>lakhs</a:t>
            </a:r>
            <a:r>
              <a:rPr lang="en-US" sz="2000" dirty="0" smtClean="0">
                <a:solidFill>
                  <a:schemeClr val="tx1"/>
                </a:solidFill>
                <a:latin typeface="Arial" pitchFamily="34" charset="0"/>
                <a:cs typeface="Arial" pitchFamily="34" charset="0"/>
              </a:rPr>
              <a:t> or millions or decimals thereof.</a:t>
            </a:r>
          </a:p>
          <a:p>
            <a:pPr marL="1260475" lvl="2" indent="-457200">
              <a:lnSpc>
                <a:spcPct val="90000"/>
              </a:lnSpc>
              <a:spcBef>
                <a:spcPct val="30000"/>
              </a:spcBef>
              <a:buClr>
                <a:schemeClr val="accent2"/>
              </a:buClr>
              <a:buFont typeface="Wingdings" pitchFamily="2" charset="2"/>
              <a:buChar char="Ø"/>
            </a:pPr>
            <a:r>
              <a:rPr lang="en-US" sz="2000" u="sng" dirty="0" smtClean="0">
                <a:solidFill>
                  <a:schemeClr val="tx1"/>
                </a:solidFill>
                <a:latin typeface="Arial" pitchFamily="34" charset="0"/>
                <a:cs typeface="Arial" pitchFamily="34" charset="0"/>
              </a:rPr>
              <a:t>&gt;</a:t>
            </a:r>
            <a:r>
              <a:rPr lang="en-US" sz="2000" dirty="0" smtClean="0">
                <a:solidFill>
                  <a:schemeClr val="tx1"/>
                </a:solidFill>
                <a:latin typeface="Arial" pitchFamily="34" charset="0"/>
                <a:cs typeface="Arial" pitchFamily="34" charset="0"/>
              </a:rPr>
              <a:t>  </a:t>
            </a:r>
            <a:r>
              <a:rPr lang="en-US" sz="2000" dirty="0" smtClean="0">
                <a:solidFill>
                  <a:schemeClr val="tx1"/>
                </a:solidFill>
                <a:latin typeface="Rupee Foradian" pitchFamily="34" charset="0"/>
                <a:cs typeface="Arial" pitchFamily="34" charset="0"/>
              </a:rPr>
              <a:t>` </a:t>
            </a:r>
            <a:r>
              <a:rPr lang="en-US" sz="2000" dirty="0" smtClean="0">
                <a:solidFill>
                  <a:schemeClr val="tx1"/>
                </a:solidFill>
                <a:latin typeface="Arial" pitchFamily="34" charset="0"/>
                <a:cs typeface="Arial" pitchFamily="34" charset="0"/>
              </a:rPr>
              <a:t>100 crores = Figures to be in nearest </a:t>
            </a:r>
            <a:r>
              <a:rPr lang="en-US" sz="2000" dirty="0" err="1" smtClean="0">
                <a:solidFill>
                  <a:schemeClr val="tx1"/>
                </a:solidFill>
                <a:latin typeface="Arial" pitchFamily="34" charset="0"/>
                <a:cs typeface="Arial" pitchFamily="34" charset="0"/>
              </a:rPr>
              <a:t>lakhs</a:t>
            </a:r>
            <a:r>
              <a:rPr lang="en-US" sz="2000" dirty="0" smtClean="0">
                <a:solidFill>
                  <a:schemeClr val="tx1"/>
                </a:solidFill>
                <a:latin typeface="Arial" pitchFamily="34" charset="0"/>
                <a:cs typeface="Arial" pitchFamily="34" charset="0"/>
              </a:rPr>
              <a:t> or millions or </a:t>
            </a:r>
            <a:r>
              <a:rPr lang="en-US" sz="2000" dirty="0" err="1" smtClean="0">
                <a:solidFill>
                  <a:schemeClr val="tx1"/>
                </a:solidFill>
                <a:latin typeface="Arial" pitchFamily="34" charset="0"/>
                <a:cs typeface="Arial" pitchFamily="34" charset="0"/>
              </a:rPr>
              <a:t>crore</a:t>
            </a:r>
            <a:r>
              <a:rPr lang="en-US" sz="2000" dirty="0" smtClean="0">
                <a:solidFill>
                  <a:schemeClr val="tx1"/>
                </a:solidFill>
                <a:latin typeface="Arial" pitchFamily="34" charset="0"/>
                <a:cs typeface="Arial" pitchFamily="34" charset="0"/>
              </a:rPr>
              <a:t> or decimals thereof.</a:t>
            </a:r>
          </a:p>
          <a:p>
            <a:pPr marL="1260475" lvl="2" indent="-457200">
              <a:lnSpc>
                <a:spcPct val="90000"/>
              </a:lnSpc>
              <a:spcBef>
                <a:spcPct val="30000"/>
              </a:spcBef>
              <a:buClr>
                <a:schemeClr val="bg1"/>
              </a:buClr>
              <a:buFont typeface="Courier New" pitchFamily="49" charset="0"/>
              <a:buChar char="o"/>
            </a:pPr>
            <a:endParaRPr lang="en-US" sz="2000" dirty="0" smtClean="0">
              <a:solidFill>
                <a:schemeClr val="tx1"/>
              </a:solidFill>
              <a:latin typeface="Arial" pitchFamily="34" charset="0"/>
              <a:cs typeface="Arial" pitchFamily="34" charset="0"/>
            </a:endParaRPr>
          </a:p>
          <a:p>
            <a:pPr marL="290513" lvl="1" indent="-290513">
              <a:lnSpc>
                <a:spcPct val="90000"/>
              </a:lnSpc>
              <a:spcBef>
                <a:spcPct val="30000"/>
              </a:spcBef>
              <a:buClr>
                <a:schemeClr val="accent2"/>
              </a:buClr>
              <a:buFont typeface="Wingdings" pitchFamily="2" charset="2"/>
              <a:buChar char="Ø"/>
            </a:pPr>
            <a:r>
              <a:rPr lang="en-US" sz="2000" dirty="0" smtClean="0">
                <a:solidFill>
                  <a:schemeClr val="tx1"/>
                </a:solidFill>
                <a:latin typeface="Arial" pitchFamily="34" charset="0"/>
                <a:cs typeface="Arial" pitchFamily="34" charset="0"/>
              </a:rPr>
              <a:t>Once a unit of measurement is used, it should be used uniformly in the        Financial Statements.</a:t>
            </a:r>
          </a:p>
          <a:p>
            <a:pPr marL="566738" lvl="1" indent="-219075">
              <a:lnSpc>
                <a:spcPct val="90000"/>
              </a:lnSpc>
              <a:spcBef>
                <a:spcPct val="30000"/>
              </a:spcBef>
              <a:buClr>
                <a:schemeClr val="accent2"/>
              </a:buClr>
              <a:buFont typeface="Wingdings" pitchFamily="2" charset="2"/>
              <a:buChar char="Ø"/>
            </a:pPr>
            <a:endParaRPr lang="en-US" sz="2000" dirty="0" smtClean="0">
              <a:solidFill>
                <a:schemeClr val="tx1"/>
              </a:solidFill>
              <a:latin typeface="Arial" pitchFamily="34" charset="0"/>
              <a:cs typeface="Arial" pitchFamily="34" charset="0"/>
            </a:endParaRPr>
          </a:p>
          <a:p>
            <a:pPr marL="290513" lvl="1" indent="-231775">
              <a:lnSpc>
                <a:spcPct val="90000"/>
              </a:lnSpc>
              <a:spcBef>
                <a:spcPct val="30000"/>
              </a:spcBef>
              <a:buClr>
                <a:schemeClr val="accent2"/>
              </a:buClr>
              <a:buFont typeface="Wingdings" pitchFamily="2" charset="2"/>
              <a:buChar char="Ø"/>
              <a:tabLst>
                <a:tab pos="290513" algn="l"/>
                <a:tab pos="347663" algn="l"/>
              </a:tabLst>
            </a:pPr>
            <a:r>
              <a:rPr lang="en-US" sz="2000" dirty="0" smtClean="0">
                <a:solidFill>
                  <a:schemeClr val="tx1"/>
                </a:solidFill>
                <a:latin typeface="Arial" pitchFamily="34" charset="0"/>
                <a:cs typeface="Arial" pitchFamily="34" charset="0"/>
              </a:rPr>
              <a:t>Any item under which income or expenses exceed 1% of revenue from operations or  </a:t>
            </a:r>
            <a:r>
              <a:rPr lang="en-US" sz="2000" dirty="0" smtClean="0">
                <a:solidFill>
                  <a:schemeClr val="tx1"/>
                </a:solidFill>
                <a:latin typeface="Rupee Foradian" pitchFamily="34" charset="0"/>
                <a:cs typeface="Arial" pitchFamily="34" charset="0"/>
              </a:rPr>
              <a:t>` </a:t>
            </a:r>
            <a:r>
              <a:rPr lang="en-US" sz="2000" dirty="0" smtClean="0">
                <a:solidFill>
                  <a:schemeClr val="tx1"/>
                </a:solidFill>
                <a:latin typeface="Arial" pitchFamily="34" charset="0"/>
                <a:cs typeface="Arial" pitchFamily="34" charset="0"/>
              </a:rPr>
              <a:t>1,00,000</a:t>
            </a:r>
            <a:r>
              <a:rPr lang="en-US" sz="2000" dirty="0" smtClean="0">
                <a:solidFill>
                  <a:schemeClr val="tx1"/>
                </a:solidFill>
                <a:latin typeface="Rupee Foradian" pitchFamily="34" charset="0"/>
                <a:cs typeface="Arial" pitchFamily="34" charset="0"/>
              </a:rPr>
              <a:t> </a:t>
            </a:r>
            <a:r>
              <a:rPr lang="en-US" sz="2000" dirty="0" smtClean="0">
                <a:solidFill>
                  <a:schemeClr val="tx1"/>
                </a:solidFill>
                <a:latin typeface="Arial" pitchFamily="34" charset="0"/>
                <a:cs typeface="Arial" pitchFamily="34" charset="0"/>
              </a:rPr>
              <a:t>whichever is higher, shall be shown separately and distinct item against an appropriate account head in Profit &amp; Loss statement.  </a:t>
            </a:r>
          </a:p>
          <a:p>
            <a:pPr marL="58738" indent="-58738">
              <a:buNone/>
            </a:pPr>
            <a:endParaRPr lang="en-US" dirty="0"/>
          </a:p>
        </p:txBody>
      </p:sp>
      <p:sp>
        <p:nvSpPr>
          <p:cNvPr id="6" name="Slide Number Placeholder 3"/>
          <p:cNvSpPr txBox="1">
            <a:spLocks/>
          </p:cNvSpPr>
          <p:nvPr/>
        </p:nvSpPr>
        <p:spPr>
          <a:xfrm>
            <a:off x="7086600" y="6473952"/>
            <a:ext cx="1901952" cy="384048"/>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57200"/>
          </a:xfrm>
        </p:spPr>
        <p:txBody>
          <a:bodyPr>
            <a:noAutofit/>
          </a:bodyPr>
          <a:lstStyle/>
          <a:p>
            <a:pPr algn="ctr"/>
            <a:r>
              <a:rPr lang="en-US" sz="2800" dirty="0" smtClean="0">
                <a:latin typeface="Perpetua" pitchFamily="18" charset="0"/>
              </a:rPr>
              <a:t>Part I – Format of Balance Sheet</a:t>
            </a:r>
            <a:endParaRPr lang="en-US" sz="2800" dirty="0">
              <a:latin typeface="Perpetua" pitchFamily="18" charset="0"/>
            </a:endParaRPr>
          </a:p>
        </p:txBody>
      </p:sp>
      <p:sp>
        <p:nvSpPr>
          <p:cNvPr id="3" name="Content Placeholder 2"/>
          <p:cNvSpPr>
            <a:spLocks noGrp="1"/>
          </p:cNvSpPr>
          <p:nvPr>
            <p:ph idx="1"/>
          </p:nvPr>
        </p:nvSpPr>
        <p:spPr>
          <a:xfrm>
            <a:off x="457200" y="990600"/>
            <a:ext cx="8229600" cy="5583936"/>
          </a:xfrm>
        </p:spPr>
        <p:txBody>
          <a:bodyPr>
            <a:normAutofit/>
          </a:bodyPr>
          <a:lstStyle/>
          <a:p>
            <a:pPr>
              <a:buNone/>
            </a:pPr>
            <a:endParaRPr lang="en-US" sz="1100" b="1" u="sng" dirty="0" smtClean="0">
              <a:latin typeface="Arial Black" pitchFamily="34" charset="0"/>
            </a:endParaRPr>
          </a:p>
          <a:p>
            <a:pPr>
              <a:buNone/>
            </a:pPr>
            <a:endParaRPr lang="en-US" sz="1100" dirty="0">
              <a:latin typeface="Arial Black" pitchFamily="34" charset="0"/>
            </a:endParaRPr>
          </a:p>
        </p:txBody>
      </p:sp>
      <p:graphicFrame>
        <p:nvGraphicFramePr>
          <p:cNvPr id="4" name="Table 3"/>
          <p:cNvGraphicFramePr>
            <a:graphicFrameLocks noGrp="1"/>
          </p:cNvGraphicFramePr>
          <p:nvPr/>
        </p:nvGraphicFramePr>
        <p:xfrm>
          <a:off x="228602" y="1005764"/>
          <a:ext cx="8686804" cy="5599910"/>
        </p:xfrm>
        <a:graphic>
          <a:graphicData uri="http://schemas.openxmlformats.org/drawingml/2006/table">
            <a:tbl>
              <a:tblPr firstRow="1" bandRow="1">
                <a:tableStyleId>{5C22544A-7EE6-4342-B048-85BDC9FD1C3A}</a:tableStyleId>
              </a:tblPr>
              <a:tblGrid>
                <a:gridCol w="3733800"/>
                <a:gridCol w="685800"/>
                <a:gridCol w="2057400"/>
                <a:gridCol w="2209804"/>
              </a:tblGrid>
              <a:tr h="813266">
                <a:tc>
                  <a:txBody>
                    <a:bodyPr/>
                    <a:lstStyle/>
                    <a:p>
                      <a:r>
                        <a:rPr lang="en-US" sz="1600" dirty="0" smtClean="0">
                          <a:latin typeface="Arial" pitchFamily="34" charset="0"/>
                          <a:cs typeface="Arial" pitchFamily="34" charset="0"/>
                        </a:rPr>
                        <a:t>Particulars</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Note No.</a:t>
                      </a:r>
                      <a:endParaRPr lang="en-US" sz="1600" dirty="0">
                        <a:latin typeface="Arial" pitchFamily="34" charset="0"/>
                        <a:cs typeface="Arial" pitchFamily="34" charset="0"/>
                      </a:endParaRPr>
                    </a:p>
                  </a:txBody>
                  <a:tcPr/>
                </a:tc>
                <a:tc>
                  <a:txBody>
                    <a:bodyPr/>
                    <a:lstStyle/>
                    <a:p>
                      <a:r>
                        <a:rPr lang="en-US" sz="1600" b="1" dirty="0" smtClean="0">
                          <a:latin typeface="Arial" pitchFamily="34" charset="0"/>
                          <a:cs typeface="Arial" pitchFamily="34" charset="0"/>
                        </a:rPr>
                        <a:t>Figures as at the end of the current reporting period</a:t>
                      </a:r>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itchFamily="34" charset="0"/>
                          <a:cs typeface="Arial" pitchFamily="34" charset="0"/>
                        </a:rPr>
                        <a:t>Figures as at the end of the previous</a:t>
                      </a:r>
                      <a:r>
                        <a:rPr lang="en-US" sz="1600" b="1" baseline="0" dirty="0" smtClean="0">
                          <a:latin typeface="Arial" pitchFamily="34" charset="0"/>
                          <a:cs typeface="Arial" pitchFamily="34" charset="0"/>
                        </a:rPr>
                        <a:t> </a:t>
                      </a:r>
                      <a:r>
                        <a:rPr lang="en-US" sz="1600" b="1" dirty="0" smtClean="0">
                          <a:latin typeface="Arial" pitchFamily="34" charset="0"/>
                          <a:cs typeface="Arial" pitchFamily="34" charset="0"/>
                        </a:rPr>
                        <a:t>reporting period</a:t>
                      </a:r>
                      <a:endParaRPr lang="en-US" sz="1600" dirty="0" smtClean="0">
                        <a:latin typeface="Arial" pitchFamily="34" charset="0"/>
                        <a:cs typeface="Arial" pitchFamily="34" charset="0"/>
                      </a:endParaRPr>
                    </a:p>
                  </a:txBody>
                  <a:tcPr/>
                </a:tc>
              </a:tr>
              <a:tr h="361452">
                <a:tc>
                  <a:txBody>
                    <a:bodyPr/>
                    <a:lstStyle/>
                    <a:p>
                      <a:r>
                        <a:rPr lang="en-US" sz="1400" b="1" dirty="0" smtClean="0">
                          <a:latin typeface="Arial" pitchFamily="34" charset="0"/>
                          <a:cs typeface="Arial" pitchFamily="34" charset="0"/>
                        </a:rPr>
                        <a:t>I</a:t>
                      </a:r>
                      <a:r>
                        <a:rPr lang="en-US" sz="1400" b="1" baseline="0" dirty="0" smtClean="0">
                          <a:latin typeface="Arial" pitchFamily="34" charset="0"/>
                          <a:cs typeface="Arial" pitchFamily="34" charset="0"/>
                        </a:rPr>
                        <a:t>. EQUITY  AND LIABILITIES</a:t>
                      </a:r>
                      <a:endParaRPr lang="en-US" sz="1400" b="1" dirty="0">
                        <a:latin typeface="Arial" pitchFamily="34" charset="0"/>
                        <a:cs typeface="Arial" pitchFamily="34" charset="0"/>
                      </a:endParaRP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11445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pitchFamily="34" charset="0"/>
                          <a:cs typeface="Arial" pitchFamily="34" charset="0"/>
                        </a:rPr>
                        <a:t>(1)  Shareholders’ Funds</a:t>
                      </a:r>
                    </a:p>
                    <a:p>
                      <a:pPr marL="285750" indent="4763">
                        <a:buFont typeface="Arial" charset="0"/>
                        <a:buNone/>
                      </a:pPr>
                      <a:r>
                        <a:rPr lang="en-US" sz="1400" dirty="0" smtClean="0">
                          <a:latin typeface="Arial" pitchFamily="34" charset="0"/>
                          <a:cs typeface="Arial" pitchFamily="34" charset="0"/>
                        </a:rPr>
                        <a:t>(a) Share capital   </a:t>
                      </a:r>
                    </a:p>
                    <a:p>
                      <a:pPr marL="285750" indent="4763">
                        <a:buFont typeface="Arial" charset="0"/>
                        <a:buNone/>
                      </a:pPr>
                      <a:r>
                        <a:rPr lang="en-US" sz="1400" dirty="0" smtClean="0">
                          <a:latin typeface="Arial" pitchFamily="34" charset="0"/>
                          <a:cs typeface="Arial" pitchFamily="34" charset="0"/>
                        </a:rPr>
                        <a:t>(b) Reserves and surplus                 </a:t>
                      </a:r>
                    </a:p>
                    <a:p>
                      <a:pPr marL="566738" indent="-276225">
                        <a:buFont typeface="Arial" charset="0"/>
                        <a:buNone/>
                      </a:pPr>
                      <a:r>
                        <a:rPr lang="en-US" sz="1400" dirty="0" smtClean="0">
                          <a:latin typeface="Arial" pitchFamily="34" charset="0"/>
                          <a:cs typeface="Arial" pitchFamily="34" charset="0"/>
                        </a:rPr>
                        <a:t>(c) Money received against share warrants</a:t>
                      </a:r>
                    </a:p>
                  </a:txBody>
                  <a:tcPr/>
                </a:tc>
                <a:tc>
                  <a:txBody>
                    <a:bodyPr/>
                    <a:lstStyle/>
                    <a:p>
                      <a:endParaRPr lang="en-US" sz="1800" dirty="0"/>
                    </a:p>
                  </a:txBody>
                  <a:tcPr/>
                </a:tc>
                <a:tc>
                  <a:txBody>
                    <a:bodyPr/>
                    <a:lstStyle/>
                    <a:p>
                      <a:endParaRPr lang="en-US" sz="1800" dirty="0" smtClean="0"/>
                    </a:p>
                    <a:p>
                      <a:endParaRPr lang="en-US" sz="1800" dirty="0" smtClean="0"/>
                    </a:p>
                    <a:p>
                      <a:r>
                        <a:rPr lang="en-US" sz="1800" dirty="0" smtClean="0"/>
                        <a:t>New Line Item</a:t>
                      </a:r>
                      <a:endParaRPr lang="en-US" sz="1800" dirty="0"/>
                    </a:p>
                  </a:txBody>
                  <a:tcPr/>
                </a:tc>
                <a:tc>
                  <a:txBody>
                    <a:bodyPr/>
                    <a:lstStyle/>
                    <a:p>
                      <a:endParaRPr lang="en-US" sz="1800" dirty="0"/>
                    </a:p>
                  </a:txBody>
                  <a:tcPr/>
                </a:tc>
              </a:tr>
              <a:tr h="512056">
                <a:tc>
                  <a:txBody>
                    <a:bodyPr/>
                    <a:lstStyle/>
                    <a:p>
                      <a:pPr marL="342900" marR="0" indent="-34290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pitchFamily="34" charset="0"/>
                          <a:cs typeface="Arial" pitchFamily="34" charset="0"/>
                        </a:rPr>
                        <a:t>(2)  Share Application Money pending allotment </a:t>
                      </a:r>
                    </a:p>
                  </a:txBody>
                  <a:tcPr/>
                </a:tc>
                <a:tc>
                  <a:txBody>
                    <a:bodyPr/>
                    <a:lstStyle/>
                    <a:p>
                      <a:endParaRPr lang="en-US" sz="1800" dirty="0"/>
                    </a:p>
                  </a:txBody>
                  <a:tcPr/>
                </a:tc>
                <a:tc>
                  <a:txBody>
                    <a:bodyPr/>
                    <a:lstStyle/>
                    <a:p>
                      <a:r>
                        <a:rPr lang="en-US" sz="1800" dirty="0" smtClean="0"/>
                        <a:t>New Line Item</a:t>
                      </a:r>
                      <a:endParaRPr lang="en-US" sz="1800" dirty="0"/>
                    </a:p>
                  </a:txBody>
                  <a:tcPr/>
                </a:tc>
                <a:tc>
                  <a:txBody>
                    <a:bodyPr/>
                    <a:lstStyle/>
                    <a:p>
                      <a:endParaRPr lang="en-US" sz="1800" dirty="0"/>
                    </a:p>
                  </a:txBody>
                  <a:tcPr/>
                </a:tc>
              </a:tr>
              <a:tr h="11445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pitchFamily="34" charset="0"/>
                          <a:cs typeface="Arial" pitchFamily="34" charset="0"/>
                        </a:rPr>
                        <a:t>(3)  Non-current Liabilities</a:t>
                      </a:r>
                    </a:p>
                    <a:p>
                      <a:pPr marL="0" marR="0" indent="290513"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(a) Long-term borrowings                  </a:t>
                      </a:r>
                    </a:p>
                    <a:p>
                      <a:pPr marL="0" indent="290513">
                        <a:buFont typeface="Arial" charset="0"/>
                        <a:buNone/>
                      </a:pPr>
                      <a:r>
                        <a:rPr lang="en-US" sz="1400" b="1" dirty="0" smtClean="0">
                          <a:latin typeface="Arial" pitchFamily="34" charset="0"/>
                          <a:cs typeface="Arial" pitchFamily="34" charset="0"/>
                        </a:rPr>
                        <a:t>(</a:t>
                      </a:r>
                      <a:r>
                        <a:rPr lang="en-US" sz="1400" dirty="0" smtClean="0">
                          <a:latin typeface="Arial" pitchFamily="34" charset="0"/>
                          <a:cs typeface="Arial" pitchFamily="34" charset="0"/>
                        </a:rPr>
                        <a:t>b) Deferred tax liabilities (Net)</a:t>
                      </a:r>
                    </a:p>
                    <a:p>
                      <a:pPr marL="0" indent="290513">
                        <a:buFont typeface="Arial" charset="0"/>
                        <a:buNone/>
                      </a:pPr>
                      <a:r>
                        <a:rPr lang="en-US" sz="1400" dirty="0" smtClean="0">
                          <a:latin typeface="Arial" pitchFamily="34" charset="0"/>
                          <a:cs typeface="Arial" pitchFamily="34" charset="0"/>
                        </a:rPr>
                        <a:t>(c) Other Long term liabilities               </a:t>
                      </a:r>
                    </a:p>
                    <a:p>
                      <a:pPr marL="0" indent="290513">
                        <a:buFont typeface="Arial" charset="0"/>
                        <a:buNone/>
                      </a:pPr>
                      <a:r>
                        <a:rPr lang="en-US" sz="1400" dirty="0" smtClean="0">
                          <a:latin typeface="Arial" pitchFamily="34" charset="0"/>
                          <a:cs typeface="Arial" pitchFamily="34" charset="0"/>
                        </a:rPr>
                        <a:t>(d) Long-term provisions</a:t>
                      </a:r>
                      <a:endParaRPr lang="en-US" sz="1400" b="1" dirty="0" smtClean="0">
                        <a:latin typeface="Arial" pitchFamily="34" charset="0"/>
                        <a:cs typeface="Arial" pitchFamily="34" charset="0"/>
                      </a:endParaRP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11445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pitchFamily="34" charset="0"/>
                          <a:cs typeface="Arial" pitchFamily="34" charset="0"/>
                        </a:rPr>
                        <a:t>(4)  </a:t>
                      </a:r>
                      <a:r>
                        <a:rPr lang="en-US" sz="1400" b="1" smtClean="0">
                          <a:latin typeface="Arial" pitchFamily="34" charset="0"/>
                          <a:cs typeface="Arial" pitchFamily="34" charset="0"/>
                        </a:rPr>
                        <a:t>Current Liabilities</a:t>
                      </a:r>
                      <a:endParaRPr lang="en-US" sz="1400" b="1" dirty="0" smtClean="0">
                        <a:latin typeface="Arial" pitchFamily="34" charset="0"/>
                        <a:cs typeface="Arial" pitchFamily="34" charset="0"/>
                      </a:endParaRPr>
                    </a:p>
                    <a:p>
                      <a:pPr marL="0" indent="290513"/>
                      <a:r>
                        <a:rPr lang="en-US" sz="1400" dirty="0" smtClean="0">
                          <a:latin typeface="Arial" pitchFamily="34" charset="0"/>
                          <a:cs typeface="Arial" pitchFamily="34" charset="0"/>
                        </a:rPr>
                        <a:t>(a) Short-term borrowings                    </a:t>
                      </a:r>
                    </a:p>
                    <a:p>
                      <a:pPr marL="0" indent="290513"/>
                      <a:r>
                        <a:rPr lang="en-US" sz="1400" dirty="0" smtClean="0">
                          <a:latin typeface="Arial" pitchFamily="34" charset="0"/>
                          <a:cs typeface="Arial" pitchFamily="34" charset="0"/>
                        </a:rPr>
                        <a:t>(b) Trade payables</a:t>
                      </a:r>
                    </a:p>
                    <a:p>
                      <a:pPr marL="0" indent="290513"/>
                      <a:r>
                        <a:rPr lang="en-US" sz="1400" dirty="0" smtClean="0">
                          <a:latin typeface="Arial" pitchFamily="34" charset="0"/>
                          <a:cs typeface="Arial" pitchFamily="34" charset="0"/>
                        </a:rPr>
                        <a:t>(c) Other current liabilities                   </a:t>
                      </a:r>
                    </a:p>
                    <a:p>
                      <a:pPr marL="0" indent="290513"/>
                      <a:r>
                        <a:rPr lang="en-US" sz="1400" dirty="0" smtClean="0">
                          <a:latin typeface="Arial" pitchFamily="34" charset="0"/>
                          <a:cs typeface="Arial" pitchFamily="34" charset="0"/>
                        </a:rPr>
                        <a:t>(d) Short-term provisions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418310">
                <a:tc>
                  <a:txBody>
                    <a:bodyPr/>
                    <a:lstStyle/>
                    <a:p>
                      <a:r>
                        <a:rPr lang="en-US" sz="1400" b="1" dirty="0" smtClean="0">
                          <a:latin typeface="Arial" pitchFamily="34" charset="0"/>
                          <a:cs typeface="Arial" pitchFamily="34" charset="0"/>
                        </a:rPr>
                        <a:t>TOTAL</a:t>
                      </a:r>
                      <a:endParaRPr lang="en-US" sz="1400" b="1" dirty="0">
                        <a:latin typeface="Arial" pitchFamily="34" charset="0"/>
                        <a:cs typeface="Arial" pitchFamily="34" charset="0"/>
                      </a:endParaRPr>
                    </a:p>
                  </a:txBody>
                  <a:tcPr/>
                </a:tc>
                <a:tc>
                  <a:txBody>
                    <a:bodyPr/>
                    <a:lstStyle/>
                    <a:p>
                      <a:endParaRPr lang="en-US" sz="1800"/>
                    </a:p>
                  </a:txBody>
                  <a:tcPr/>
                </a:tc>
                <a:tc>
                  <a:txBody>
                    <a:bodyPr/>
                    <a:lstStyle/>
                    <a:p>
                      <a:endParaRPr lang="en-US" sz="1800" dirty="0"/>
                    </a:p>
                  </a:txBody>
                  <a:tcPr/>
                </a:tc>
                <a:tc>
                  <a:txBody>
                    <a:bodyPr/>
                    <a:lstStyle/>
                    <a:p>
                      <a:endParaRPr lang="en-US" sz="1800" dirty="0"/>
                    </a:p>
                  </a:txBody>
                  <a:tcPr/>
                </a:tc>
              </a:tr>
            </a:tbl>
          </a:graphicData>
        </a:graphic>
      </p:graphicFrame>
      <p:sp>
        <p:nvSpPr>
          <p:cNvPr id="5" name="Action Button: Forward or Next 4">
            <a:hlinkClick r:id="" action="ppaction://customshow?id=0&amp;return=true" highlightClick="1"/>
          </p:cNvPr>
          <p:cNvSpPr/>
          <p:nvPr/>
        </p:nvSpPr>
        <p:spPr>
          <a:xfrm>
            <a:off x="3352800" y="2438400"/>
            <a:ext cx="533400" cy="152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Forward or Next 5">
            <a:hlinkClick r:id="" action="ppaction://customshow?id=1&amp;return=true" highlightClick="1"/>
          </p:cNvPr>
          <p:cNvSpPr/>
          <p:nvPr/>
        </p:nvSpPr>
        <p:spPr>
          <a:xfrm>
            <a:off x="3352800" y="2667000"/>
            <a:ext cx="533400" cy="152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Forward or Next 6">
            <a:hlinkClick r:id="" action="ppaction://customshow?id=2&amp;return=true" highlightClick="1"/>
          </p:cNvPr>
          <p:cNvSpPr/>
          <p:nvPr/>
        </p:nvSpPr>
        <p:spPr>
          <a:xfrm>
            <a:off x="3352800" y="4191000"/>
            <a:ext cx="533400" cy="152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Forward or Next 7">
            <a:hlinkClick r:id="" action="ppaction://customshow?id=3&amp;return=true" highlightClick="1"/>
          </p:cNvPr>
          <p:cNvSpPr/>
          <p:nvPr/>
        </p:nvSpPr>
        <p:spPr>
          <a:xfrm>
            <a:off x="3352800" y="4572000"/>
            <a:ext cx="533400" cy="152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Forward or Next 8">
            <a:hlinkClick r:id="" action="ppaction://customshow?id=4&amp;return=true" highlightClick="1"/>
          </p:cNvPr>
          <p:cNvSpPr/>
          <p:nvPr/>
        </p:nvSpPr>
        <p:spPr>
          <a:xfrm>
            <a:off x="3352800" y="5334000"/>
            <a:ext cx="533400" cy="152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Forward or Next 9">
            <a:hlinkClick r:id="" action="ppaction://customshow?id=5&amp;return=true" highlightClick="1"/>
          </p:cNvPr>
          <p:cNvSpPr/>
          <p:nvPr/>
        </p:nvSpPr>
        <p:spPr>
          <a:xfrm>
            <a:off x="3352800" y="5791200"/>
            <a:ext cx="533400" cy="152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Forward or Next 10">
            <a:hlinkClick r:id="" action="ppaction://customshow?id=16&amp;return=true" highlightClick="1"/>
          </p:cNvPr>
          <p:cNvSpPr/>
          <p:nvPr/>
        </p:nvSpPr>
        <p:spPr>
          <a:xfrm>
            <a:off x="3352800" y="3962400"/>
            <a:ext cx="533400" cy="152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lide Number Placeholder 3"/>
          <p:cNvSpPr txBox="1">
            <a:spLocks/>
          </p:cNvSpPr>
          <p:nvPr/>
        </p:nvSpPr>
        <p:spPr>
          <a:xfrm>
            <a:off x="7086600" y="6629400"/>
            <a:ext cx="1901952" cy="2286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effectLst/>
              <a:uLnTx/>
              <a:uFillTx/>
              <a:latin typeface="+mn-lt"/>
              <a:ea typeface="+mn-ea"/>
              <a:cs typeface="+mn-cs"/>
            </a:endParaRPr>
          </a:p>
        </p:txBody>
      </p:sp>
      <p:sp>
        <p:nvSpPr>
          <p:cNvPr id="15" name="Action Button: Forward or Next 14">
            <a:hlinkClick r:id="" action="ppaction://customshow?id=25&amp;return=true" highlightClick="1"/>
          </p:cNvPr>
          <p:cNvSpPr/>
          <p:nvPr/>
        </p:nvSpPr>
        <p:spPr>
          <a:xfrm>
            <a:off x="3352800" y="3657600"/>
            <a:ext cx="533400" cy="152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533400"/>
          </a:xfrm>
        </p:spPr>
        <p:txBody>
          <a:bodyPr>
            <a:normAutofit fontScale="90000"/>
          </a:bodyPr>
          <a:lstStyle/>
          <a:p>
            <a:pPr algn="ctr"/>
            <a:r>
              <a:rPr lang="en-US" dirty="0" smtClean="0">
                <a:latin typeface="Perpetua" pitchFamily="18" charset="0"/>
              </a:rPr>
              <a:t>Part I – Format of Balance Sheet</a:t>
            </a:r>
            <a:endParaRPr lang="en-US" dirty="0"/>
          </a:p>
        </p:txBody>
      </p:sp>
      <p:graphicFrame>
        <p:nvGraphicFramePr>
          <p:cNvPr id="4" name="Content Placeholder 3"/>
          <p:cNvGraphicFramePr>
            <a:graphicFrameLocks noGrp="1"/>
          </p:cNvGraphicFramePr>
          <p:nvPr>
            <p:ph idx="1"/>
          </p:nvPr>
        </p:nvGraphicFramePr>
        <p:xfrm>
          <a:off x="228600" y="838200"/>
          <a:ext cx="8686806" cy="5791200"/>
        </p:xfrm>
        <a:graphic>
          <a:graphicData uri="http://schemas.openxmlformats.org/drawingml/2006/table">
            <a:tbl>
              <a:tblPr firstRow="1" bandRow="1">
                <a:tableStyleId>{5C22544A-7EE6-4342-B048-85BDC9FD1C3A}</a:tableStyleId>
              </a:tblPr>
              <a:tblGrid>
                <a:gridCol w="4190999"/>
                <a:gridCol w="838200"/>
                <a:gridCol w="1828800"/>
                <a:gridCol w="1828807"/>
              </a:tblGrid>
              <a:tr h="702644">
                <a:tc>
                  <a:txBody>
                    <a:bodyPr/>
                    <a:lstStyle/>
                    <a:p>
                      <a:r>
                        <a:rPr lang="en-US" sz="1600" dirty="0" smtClean="0">
                          <a:latin typeface="Arial" pitchFamily="34" charset="0"/>
                          <a:cs typeface="Arial" pitchFamily="34" charset="0"/>
                        </a:rPr>
                        <a:t>Particulars</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Note No.</a:t>
                      </a:r>
                      <a:endParaRPr lang="en-US" sz="1600" dirty="0">
                        <a:latin typeface="Arial" pitchFamily="34" charset="0"/>
                        <a:cs typeface="Arial" pitchFamily="34" charset="0"/>
                      </a:endParaRPr>
                    </a:p>
                  </a:txBody>
                  <a:tcPr/>
                </a:tc>
                <a:tc>
                  <a:txBody>
                    <a:bodyPr/>
                    <a:lstStyle/>
                    <a:p>
                      <a:r>
                        <a:rPr lang="en-US" sz="1400" b="1" dirty="0" smtClean="0">
                          <a:latin typeface="Arial" pitchFamily="34" charset="0"/>
                          <a:cs typeface="Arial" pitchFamily="34" charset="0"/>
                        </a:rPr>
                        <a:t>Figures as at the end of the current reporting period</a:t>
                      </a:r>
                      <a:endParaRPr lang="en-US" sz="14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pitchFamily="34" charset="0"/>
                          <a:cs typeface="Arial" pitchFamily="34" charset="0"/>
                        </a:rPr>
                        <a:t>Figures as at the end of the previous</a:t>
                      </a:r>
                      <a:r>
                        <a:rPr lang="en-US" sz="1400" b="1" baseline="0" dirty="0" smtClean="0">
                          <a:latin typeface="Arial" pitchFamily="34" charset="0"/>
                          <a:cs typeface="Arial" pitchFamily="34" charset="0"/>
                        </a:rPr>
                        <a:t> </a:t>
                      </a:r>
                      <a:r>
                        <a:rPr lang="en-US" sz="1400" b="1" dirty="0" smtClean="0">
                          <a:latin typeface="Arial" pitchFamily="34" charset="0"/>
                          <a:cs typeface="Arial" pitchFamily="34" charset="0"/>
                        </a:rPr>
                        <a:t>reporting period</a:t>
                      </a:r>
                      <a:endParaRPr lang="en-US" sz="1400" dirty="0" smtClean="0">
                        <a:latin typeface="Arial" pitchFamily="34" charset="0"/>
                        <a:cs typeface="Arial" pitchFamily="34" charset="0"/>
                      </a:endParaRPr>
                    </a:p>
                  </a:txBody>
                  <a:tcPr/>
                </a:tc>
              </a:tr>
              <a:tr h="351322">
                <a:tc>
                  <a:txBody>
                    <a:bodyPr/>
                    <a:lstStyle/>
                    <a:p>
                      <a:r>
                        <a:rPr lang="en-US" sz="1400" b="1" dirty="0" smtClean="0">
                          <a:latin typeface="Arial" pitchFamily="34" charset="0"/>
                          <a:cs typeface="Arial" pitchFamily="34" charset="0"/>
                        </a:rPr>
                        <a:t>II. ASSETS</a:t>
                      </a:r>
                      <a:endParaRPr lang="en-US" sz="1400" b="1" dirty="0">
                        <a:latin typeface="Arial" pitchFamily="34" charset="0"/>
                        <a:cs typeface="Arial" pitchFamily="34" charset="0"/>
                      </a:endParaRPr>
                    </a:p>
                  </a:txBody>
                  <a:tcPr/>
                </a:tc>
                <a:tc>
                  <a:txBody>
                    <a:bodyPr/>
                    <a:lstStyle/>
                    <a:p>
                      <a:endParaRPr lang="en-US" sz="1800"/>
                    </a:p>
                  </a:txBody>
                  <a:tcPr/>
                </a:tc>
                <a:tc>
                  <a:txBody>
                    <a:bodyPr/>
                    <a:lstStyle/>
                    <a:p>
                      <a:endParaRPr lang="en-US" sz="1800"/>
                    </a:p>
                  </a:txBody>
                  <a:tcPr/>
                </a:tc>
                <a:tc>
                  <a:txBody>
                    <a:bodyPr/>
                    <a:lstStyle/>
                    <a:p>
                      <a:endParaRPr lang="en-US" sz="1800"/>
                    </a:p>
                  </a:txBody>
                  <a:tcPr/>
                </a:tc>
              </a:tr>
              <a:tr h="3513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pitchFamily="34" charset="0"/>
                          <a:cs typeface="Arial" pitchFamily="34" charset="0"/>
                        </a:rPr>
                        <a:t>(1)  Non-current Assets</a:t>
                      </a:r>
                    </a:p>
                  </a:txBody>
                  <a:tcPr/>
                </a:tc>
                <a:tc>
                  <a:txBody>
                    <a:bodyPr/>
                    <a:lstStyle/>
                    <a:p>
                      <a:endParaRPr lang="en-US" sz="1800"/>
                    </a:p>
                  </a:txBody>
                  <a:tcPr/>
                </a:tc>
                <a:tc>
                  <a:txBody>
                    <a:bodyPr/>
                    <a:lstStyle/>
                    <a:p>
                      <a:endParaRPr lang="en-US" sz="1800"/>
                    </a:p>
                  </a:txBody>
                  <a:tcPr/>
                </a:tc>
                <a:tc>
                  <a:txBody>
                    <a:bodyPr/>
                    <a:lstStyle/>
                    <a:p>
                      <a:endParaRPr lang="en-US" sz="1800"/>
                    </a:p>
                  </a:txBody>
                  <a:tcPr/>
                </a:tc>
              </a:tr>
              <a:tr h="2137209">
                <a:tc>
                  <a:txBody>
                    <a:bodyPr/>
                    <a:lstStyle/>
                    <a:p>
                      <a:pPr marL="0" indent="290513"/>
                      <a:r>
                        <a:rPr lang="en-US" sz="1400" dirty="0" smtClean="0">
                          <a:latin typeface="Arial" pitchFamily="34" charset="0"/>
                          <a:cs typeface="Arial" pitchFamily="34" charset="0"/>
                        </a:rPr>
                        <a:t>(a)   Fixed assets</a:t>
                      </a:r>
                    </a:p>
                    <a:p>
                      <a:pPr marL="1146175" indent="-522288">
                        <a:tabLst>
                          <a:tab pos="623888" algn="l"/>
                        </a:tabLst>
                      </a:pPr>
                      <a:r>
                        <a:rPr lang="en-US" sz="1400" dirty="0" smtClean="0">
                          <a:latin typeface="Arial" pitchFamily="34" charset="0"/>
                          <a:cs typeface="Arial" pitchFamily="34" charset="0"/>
                        </a:rPr>
                        <a:t>     (i)   Tangible assets                               </a:t>
                      </a:r>
                    </a:p>
                    <a:p>
                      <a:pPr marL="1146175" indent="-522288">
                        <a:tabLst>
                          <a:tab pos="623888" algn="l"/>
                        </a:tabLst>
                      </a:pPr>
                      <a:r>
                        <a:rPr lang="en-US" sz="1400" dirty="0" smtClean="0">
                          <a:latin typeface="Arial" pitchFamily="34" charset="0"/>
                          <a:cs typeface="Arial" pitchFamily="34" charset="0"/>
                        </a:rPr>
                        <a:t>    </a:t>
                      </a:r>
                      <a:r>
                        <a:rPr lang="en-US" sz="1400" baseline="0" dirty="0" smtClean="0">
                          <a:latin typeface="Arial" pitchFamily="34" charset="0"/>
                          <a:cs typeface="Arial" pitchFamily="34" charset="0"/>
                        </a:rPr>
                        <a:t> </a:t>
                      </a:r>
                      <a:r>
                        <a:rPr lang="en-US" sz="1400" dirty="0" smtClean="0">
                          <a:latin typeface="Arial" pitchFamily="34" charset="0"/>
                          <a:cs typeface="Arial" pitchFamily="34" charset="0"/>
                        </a:rPr>
                        <a:t>(ii)   Intangible assets </a:t>
                      </a:r>
                    </a:p>
                    <a:p>
                      <a:pPr marL="1146175" indent="-522288">
                        <a:tabLst>
                          <a:tab pos="623888" algn="l"/>
                        </a:tabLst>
                      </a:pPr>
                      <a:r>
                        <a:rPr lang="en-US" sz="1400" dirty="0" smtClean="0">
                          <a:latin typeface="Arial" pitchFamily="34" charset="0"/>
                          <a:cs typeface="Arial" pitchFamily="34" charset="0"/>
                        </a:rPr>
                        <a:t>     (iii)  Capital work-in-progress</a:t>
                      </a:r>
                    </a:p>
                    <a:p>
                      <a:pPr marL="1204913" indent="-581025">
                        <a:tabLst>
                          <a:tab pos="623888" algn="l"/>
                        </a:tabLst>
                      </a:pPr>
                      <a:r>
                        <a:rPr lang="en-US" sz="1400" baseline="0" dirty="0" smtClean="0">
                          <a:latin typeface="Arial" pitchFamily="34" charset="0"/>
                          <a:cs typeface="Arial" pitchFamily="34" charset="0"/>
                        </a:rPr>
                        <a:t>     </a:t>
                      </a:r>
                      <a:r>
                        <a:rPr lang="en-US" sz="1400" dirty="0" smtClean="0">
                          <a:latin typeface="Arial" pitchFamily="34" charset="0"/>
                          <a:cs typeface="Arial" pitchFamily="34" charset="0"/>
                        </a:rPr>
                        <a:t>(iv)  Intangible assets under   development</a:t>
                      </a:r>
                    </a:p>
                    <a:p>
                      <a:pPr marL="0" indent="290513"/>
                      <a:r>
                        <a:rPr lang="en-US" sz="1400" dirty="0" smtClean="0">
                          <a:latin typeface="Arial" pitchFamily="34" charset="0"/>
                          <a:cs typeface="Arial" pitchFamily="34" charset="0"/>
                        </a:rPr>
                        <a:t>(b)   Non-current Investments                 </a:t>
                      </a:r>
                    </a:p>
                    <a:p>
                      <a:pPr marL="0" indent="290513"/>
                      <a:r>
                        <a:rPr lang="en-US" sz="1400" dirty="0" smtClean="0">
                          <a:latin typeface="Arial" pitchFamily="34" charset="0"/>
                          <a:cs typeface="Arial" pitchFamily="34" charset="0"/>
                        </a:rPr>
                        <a:t>(c)   Deferred Tax Assets (net)</a:t>
                      </a:r>
                    </a:p>
                    <a:p>
                      <a:pPr marL="0" indent="290513"/>
                      <a:r>
                        <a:rPr lang="en-US" sz="1400" dirty="0" smtClean="0">
                          <a:latin typeface="Arial" pitchFamily="34" charset="0"/>
                          <a:cs typeface="Arial" pitchFamily="34" charset="0"/>
                        </a:rPr>
                        <a:t>(d)   Long-term loans and advances                </a:t>
                      </a:r>
                    </a:p>
                    <a:p>
                      <a:pPr marL="0" indent="290513"/>
                      <a:r>
                        <a:rPr lang="en-US" sz="1400" dirty="0" smtClean="0">
                          <a:latin typeface="Arial" pitchFamily="34" charset="0"/>
                          <a:cs typeface="Arial" pitchFamily="34" charset="0"/>
                        </a:rPr>
                        <a:t>(e)   Other non-current assets                         </a:t>
                      </a:r>
                    </a:p>
                  </a:txBody>
                  <a:tcPr/>
                </a:tc>
                <a:tc>
                  <a:txBody>
                    <a:bodyPr/>
                    <a:lstStyle/>
                    <a:p>
                      <a:endParaRPr lang="en-US" sz="1800" dirty="0"/>
                    </a:p>
                  </a:txBody>
                  <a:tcPr/>
                </a:tc>
                <a:tc>
                  <a:txBody>
                    <a:bodyPr/>
                    <a:lstStyle/>
                    <a:p>
                      <a:endParaRPr lang="en-US" sz="1800" dirty="0"/>
                    </a:p>
                  </a:txBody>
                  <a:tcPr/>
                </a:tc>
                <a:tc>
                  <a:txBody>
                    <a:bodyPr/>
                    <a:lstStyle/>
                    <a:p>
                      <a:endParaRPr lang="en-US" sz="1800"/>
                    </a:p>
                  </a:txBody>
                  <a:tcPr/>
                </a:tc>
              </a:tr>
              <a:tr h="351322">
                <a:tc>
                  <a:txBody>
                    <a:bodyPr/>
                    <a:lstStyle/>
                    <a:p>
                      <a:r>
                        <a:rPr lang="en-US" sz="1400" b="1" dirty="0" smtClean="0">
                          <a:latin typeface="Arial" pitchFamily="34" charset="0"/>
                          <a:cs typeface="Arial" pitchFamily="34" charset="0"/>
                        </a:rPr>
                        <a:t>(2)  Current Assets </a:t>
                      </a:r>
                      <a:endParaRPr lang="en-US" sz="1400" dirty="0">
                        <a:latin typeface="Arial" pitchFamily="34" charset="0"/>
                        <a:cs typeface="Arial" pitchFamily="34" charset="0"/>
                      </a:endParaRPr>
                    </a:p>
                  </a:txBody>
                  <a:tcPr/>
                </a:tc>
                <a:tc>
                  <a:txBody>
                    <a:bodyPr/>
                    <a:lstStyle/>
                    <a:p>
                      <a:endParaRPr lang="en-US" sz="1800" dirty="0"/>
                    </a:p>
                  </a:txBody>
                  <a:tcPr/>
                </a:tc>
                <a:tc>
                  <a:txBody>
                    <a:bodyPr/>
                    <a:lstStyle/>
                    <a:p>
                      <a:endParaRPr lang="en-US" sz="1800"/>
                    </a:p>
                  </a:txBody>
                  <a:tcPr/>
                </a:tc>
                <a:tc>
                  <a:txBody>
                    <a:bodyPr/>
                    <a:lstStyle/>
                    <a:p>
                      <a:endParaRPr lang="en-US" sz="1800" dirty="0"/>
                    </a:p>
                  </a:txBody>
                  <a:tcPr/>
                </a:tc>
              </a:tr>
              <a:tr h="1317458">
                <a:tc>
                  <a:txBody>
                    <a:bodyPr/>
                    <a:lstStyle/>
                    <a:p>
                      <a:pPr marL="0" indent="290513"/>
                      <a:r>
                        <a:rPr lang="en-US" sz="1400" dirty="0" smtClean="0">
                          <a:latin typeface="Arial" pitchFamily="34" charset="0"/>
                          <a:cs typeface="Arial" pitchFamily="34" charset="0"/>
                        </a:rPr>
                        <a:t>(a)  Current investments </a:t>
                      </a:r>
                    </a:p>
                    <a:p>
                      <a:pPr marL="0" indent="290513"/>
                      <a:r>
                        <a:rPr lang="en-US" sz="1400" dirty="0" smtClean="0">
                          <a:latin typeface="Arial" pitchFamily="34" charset="0"/>
                          <a:cs typeface="Arial" pitchFamily="34" charset="0"/>
                        </a:rPr>
                        <a:t>(b)  Inventories</a:t>
                      </a:r>
                    </a:p>
                    <a:p>
                      <a:pPr marL="0" indent="290513"/>
                      <a:r>
                        <a:rPr lang="en-US" sz="1400" dirty="0" smtClean="0">
                          <a:latin typeface="Arial" pitchFamily="34" charset="0"/>
                          <a:cs typeface="Arial" pitchFamily="34" charset="0"/>
                        </a:rPr>
                        <a:t>(c)  Trade receivables      </a:t>
                      </a:r>
                    </a:p>
                    <a:p>
                      <a:pPr marL="0" indent="290513"/>
                      <a:r>
                        <a:rPr lang="en-US" sz="1400" dirty="0" smtClean="0">
                          <a:latin typeface="Arial" pitchFamily="34" charset="0"/>
                          <a:cs typeface="Arial" pitchFamily="34" charset="0"/>
                        </a:rPr>
                        <a:t>(d)  Cash and cash equivalents</a:t>
                      </a:r>
                    </a:p>
                    <a:p>
                      <a:pPr marL="0" indent="290513"/>
                      <a:r>
                        <a:rPr lang="en-US" sz="1400" dirty="0" smtClean="0">
                          <a:latin typeface="Arial" pitchFamily="34" charset="0"/>
                          <a:cs typeface="Arial" pitchFamily="34" charset="0"/>
                        </a:rPr>
                        <a:t>(e)  Short-term loans and advances </a:t>
                      </a:r>
                    </a:p>
                    <a:p>
                      <a:pPr marL="0" indent="290513"/>
                      <a:r>
                        <a:rPr lang="en-US" sz="1400" dirty="0" smtClean="0">
                          <a:latin typeface="Arial" pitchFamily="34" charset="0"/>
                          <a:cs typeface="Arial" pitchFamily="34" charset="0"/>
                        </a:rPr>
                        <a:t>(f)   Other current assets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51322">
                <a:tc>
                  <a:txBody>
                    <a:bodyPr/>
                    <a:lstStyle/>
                    <a:p>
                      <a:r>
                        <a:rPr lang="en-US" sz="1400" b="1" dirty="0" smtClean="0">
                          <a:latin typeface="Arial" pitchFamily="34" charset="0"/>
                          <a:cs typeface="Arial" pitchFamily="34" charset="0"/>
                        </a:rPr>
                        <a:t>TOTAL</a:t>
                      </a:r>
                      <a:endParaRPr lang="en-US" sz="1400" b="1" dirty="0">
                        <a:latin typeface="Arial" pitchFamily="34" charset="0"/>
                        <a:cs typeface="Arial" pitchFamily="34" charset="0"/>
                      </a:endParaRP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bl>
          </a:graphicData>
        </a:graphic>
      </p:graphicFrame>
      <p:sp>
        <p:nvSpPr>
          <p:cNvPr id="5" name="Action Button: Forward or Next 4">
            <a:hlinkClick r:id="" action="ppaction://customshow?id=6&amp;return=true" highlightClick="1"/>
          </p:cNvPr>
          <p:cNvSpPr/>
          <p:nvPr/>
        </p:nvSpPr>
        <p:spPr>
          <a:xfrm>
            <a:off x="3810000" y="2590800"/>
            <a:ext cx="533400" cy="152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Forward or Next 5">
            <a:hlinkClick r:id="" action="ppaction://customshow?id=7&amp;return=true" highlightClick="1"/>
          </p:cNvPr>
          <p:cNvSpPr/>
          <p:nvPr/>
        </p:nvSpPr>
        <p:spPr>
          <a:xfrm>
            <a:off x="3810000" y="2819400"/>
            <a:ext cx="533400" cy="152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Forward or Next 6">
            <a:hlinkClick r:id="" action="ppaction://customshow?id=8&amp;return=true" highlightClick="1"/>
          </p:cNvPr>
          <p:cNvSpPr/>
          <p:nvPr/>
        </p:nvSpPr>
        <p:spPr>
          <a:xfrm>
            <a:off x="3810000" y="3657600"/>
            <a:ext cx="533400" cy="152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Forward or Next 7">
            <a:hlinkClick r:id="" action="ppaction://customshow?id=9&amp;return=true" highlightClick="1"/>
          </p:cNvPr>
          <p:cNvSpPr/>
          <p:nvPr/>
        </p:nvSpPr>
        <p:spPr>
          <a:xfrm>
            <a:off x="3810000" y="4114800"/>
            <a:ext cx="533400" cy="152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Forward or Next 8">
            <a:hlinkClick r:id="" action="ppaction://customshow?id=10&amp;return=true" highlightClick="1"/>
          </p:cNvPr>
          <p:cNvSpPr/>
          <p:nvPr/>
        </p:nvSpPr>
        <p:spPr>
          <a:xfrm>
            <a:off x="3810000" y="4953000"/>
            <a:ext cx="533400" cy="152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Forward or Next 9">
            <a:hlinkClick r:id="" action="ppaction://customshow?id=11&amp;return=true" highlightClick="1"/>
          </p:cNvPr>
          <p:cNvSpPr/>
          <p:nvPr/>
        </p:nvSpPr>
        <p:spPr>
          <a:xfrm>
            <a:off x="3810000" y="5181600"/>
            <a:ext cx="533400" cy="152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Forward or Next 10">
            <a:hlinkClick r:id="" action="ppaction://customshow?id=12&amp;return=true" highlightClick="1"/>
          </p:cNvPr>
          <p:cNvSpPr/>
          <p:nvPr/>
        </p:nvSpPr>
        <p:spPr>
          <a:xfrm>
            <a:off x="3810000" y="5410200"/>
            <a:ext cx="533400" cy="152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ction Button: Forward or Next 11">
            <a:hlinkClick r:id="" action="ppaction://customshow?id=13&amp;return=true" highlightClick="1"/>
          </p:cNvPr>
          <p:cNvSpPr/>
          <p:nvPr/>
        </p:nvSpPr>
        <p:spPr>
          <a:xfrm>
            <a:off x="3810000" y="5638800"/>
            <a:ext cx="533400" cy="152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ction Button: Forward or Next 12">
            <a:hlinkClick r:id="" action="ppaction://customshow?id=14&amp;return=true" highlightClick="1"/>
          </p:cNvPr>
          <p:cNvSpPr/>
          <p:nvPr/>
        </p:nvSpPr>
        <p:spPr>
          <a:xfrm>
            <a:off x="3810000" y="5867400"/>
            <a:ext cx="533400" cy="152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ction Button: Forward or Next 13">
            <a:hlinkClick r:id="" action="ppaction://customshow?id=15&amp;return=true" highlightClick="1"/>
          </p:cNvPr>
          <p:cNvSpPr/>
          <p:nvPr/>
        </p:nvSpPr>
        <p:spPr>
          <a:xfrm>
            <a:off x="3810000" y="2057400"/>
            <a:ext cx="533400" cy="152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ction Button: Forward or Next 14">
            <a:hlinkClick r:id="" action="ppaction://customshow?id=17&amp;return=true" highlightClick="1"/>
          </p:cNvPr>
          <p:cNvSpPr/>
          <p:nvPr/>
        </p:nvSpPr>
        <p:spPr>
          <a:xfrm>
            <a:off x="3810000" y="3048000"/>
            <a:ext cx="533400" cy="152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ction Button: Forward or Next 15">
            <a:hlinkClick r:id="" action="ppaction://customshow?id=18&amp;return=true" highlightClick="1"/>
          </p:cNvPr>
          <p:cNvSpPr/>
          <p:nvPr/>
        </p:nvSpPr>
        <p:spPr>
          <a:xfrm>
            <a:off x="3810000" y="3276600"/>
            <a:ext cx="533400" cy="152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lide Number Placeholder 3"/>
          <p:cNvSpPr txBox="1">
            <a:spLocks/>
          </p:cNvSpPr>
          <p:nvPr/>
        </p:nvSpPr>
        <p:spPr>
          <a:xfrm>
            <a:off x="6934200" y="6629400"/>
            <a:ext cx="2054352" cy="2286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a:t>
            </a:r>
            <a:r>
              <a:rPr kumimoji="0" lang="en-US" sz="1200" b="0" i="0" u="none" strike="noStrike" kern="1200" cap="none" spc="0" normalizeH="0" baseline="0" noProof="0" dirty="0" err="1" smtClean="0">
                <a:ln>
                  <a:noFill/>
                </a:ln>
                <a:effectLst/>
                <a:uLnTx/>
                <a:uFillTx/>
                <a:latin typeface="+mn-lt"/>
                <a:ea typeface="+mn-ea"/>
                <a:cs typeface="+mn-cs"/>
              </a:rPr>
              <a:t>Mahendra</a:t>
            </a:r>
            <a:r>
              <a:rPr kumimoji="0" lang="en-US" sz="1200" b="0" i="0" u="none" strike="noStrike" kern="1200" cap="none" spc="0" normalizeH="0" baseline="0" noProof="0" dirty="0" smtClean="0">
                <a:ln>
                  <a:noFill/>
                </a:ln>
                <a:effectLst/>
                <a:uLnTx/>
                <a:uFillTx/>
                <a:latin typeface="+mn-lt"/>
                <a:ea typeface="+mn-ea"/>
                <a:cs typeface="+mn-cs"/>
              </a:rPr>
              <a:t>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effectLst/>
              <a:uLnTx/>
              <a:uFillTx/>
              <a:latin typeface="+mn-lt"/>
              <a:ea typeface="+mn-ea"/>
              <a:cs typeface="+mn-cs"/>
            </a:endParaRPr>
          </a:p>
        </p:txBody>
      </p:sp>
      <p:sp>
        <p:nvSpPr>
          <p:cNvPr id="17" name="Action Button: Forward or Next 16">
            <a:hlinkClick r:id="" action="ppaction://customshow?id=23" highlightClick="1"/>
          </p:cNvPr>
          <p:cNvSpPr/>
          <p:nvPr/>
        </p:nvSpPr>
        <p:spPr>
          <a:xfrm>
            <a:off x="8305800" y="6172200"/>
            <a:ext cx="609600" cy="3048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686800" cy="609600"/>
          </a:xfrm>
        </p:spPr>
        <p:txBody>
          <a:bodyPr>
            <a:normAutofit fontScale="90000"/>
          </a:bodyPr>
          <a:lstStyle/>
          <a:p>
            <a:pPr algn="ctr"/>
            <a:r>
              <a:rPr lang="en-US" sz="2000" dirty="0" smtClean="0"/>
              <a:t/>
            </a:r>
            <a:br>
              <a:rPr lang="en-US" sz="2000" dirty="0" smtClean="0"/>
            </a:br>
            <a:r>
              <a:rPr lang="en-US" sz="2000" dirty="0" smtClean="0"/>
              <a:t> </a:t>
            </a:r>
            <a:r>
              <a:rPr lang="en-US" sz="2000" b="1" dirty="0" smtClean="0"/>
              <a:t>{</a:t>
            </a:r>
            <a:r>
              <a:rPr lang="en-US" sz="1600" b="1" dirty="0" smtClean="0">
                <a:latin typeface="Arial" pitchFamily="34" charset="0"/>
                <a:cs typeface="Arial" pitchFamily="34" charset="0"/>
              </a:rPr>
              <a:t>For each class of share capital}</a:t>
            </a:r>
            <a:br>
              <a:rPr lang="en-US" sz="1600" b="1" dirty="0" smtClean="0">
                <a:latin typeface="Arial" pitchFamily="34" charset="0"/>
                <a:cs typeface="Arial" pitchFamily="34" charset="0"/>
              </a:rPr>
            </a:br>
            <a:r>
              <a:rPr lang="en-US" sz="1600" b="1" dirty="0" smtClean="0">
                <a:latin typeface="Arial" pitchFamily="34" charset="0"/>
                <a:cs typeface="Arial" pitchFamily="34" charset="0"/>
              </a:rPr>
              <a:t> (different classes of preference shares to be treated separately)</a:t>
            </a:r>
            <a:br>
              <a:rPr lang="en-US" sz="1600" b="1" dirty="0" smtClean="0">
                <a:latin typeface="Arial" pitchFamily="34" charset="0"/>
                <a:cs typeface="Arial" pitchFamily="34" charset="0"/>
              </a:rPr>
            </a:br>
            <a:r>
              <a:rPr lang="en-US" dirty="0" smtClean="0">
                <a:latin typeface="Arial" pitchFamily="34" charset="0"/>
                <a:cs typeface="Arial" pitchFamily="34" charset="0"/>
              </a:rPr>
              <a:t>    </a:t>
            </a:r>
            <a:endParaRPr lang="en-US" dirty="0"/>
          </a:p>
        </p:txBody>
      </p:sp>
      <p:graphicFrame>
        <p:nvGraphicFramePr>
          <p:cNvPr id="4" name="Content Placeholder 3"/>
          <p:cNvGraphicFramePr>
            <a:graphicFrameLocks noGrp="1"/>
          </p:cNvGraphicFramePr>
          <p:nvPr>
            <p:ph idx="1"/>
          </p:nvPr>
        </p:nvGraphicFramePr>
        <p:xfrm>
          <a:off x="152400" y="1371599"/>
          <a:ext cx="8839205" cy="5308400"/>
        </p:xfrm>
        <a:graphic>
          <a:graphicData uri="http://schemas.openxmlformats.org/drawingml/2006/table">
            <a:tbl>
              <a:tblPr firstRow="1" bandRow="1">
                <a:tableStyleId>{5C22544A-7EE6-4342-B048-85BDC9FD1C3A}</a:tableStyleId>
              </a:tblPr>
              <a:tblGrid>
                <a:gridCol w="4497137"/>
                <a:gridCol w="697832"/>
                <a:gridCol w="1705811"/>
                <a:gridCol w="1938425"/>
              </a:tblGrid>
              <a:tr h="1271639">
                <a:tc>
                  <a:txBody>
                    <a:bodyPr/>
                    <a:lstStyle/>
                    <a:p>
                      <a:r>
                        <a:rPr lang="en-US" sz="1600" dirty="0" smtClean="0">
                          <a:latin typeface="Arial" pitchFamily="34" charset="0"/>
                          <a:cs typeface="Arial" pitchFamily="34" charset="0"/>
                        </a:rPr>
                        <a:t>Particulars</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Note No.</a:t>
                      </a:r>
                      <a:endParaRPr lang="en-US" sz="1600" dirty="0">
                        <a:latin typeface="Arial" pitchFamily="34" charset="0"/>
                        <a:cs typeface="Arial" pitchFamily="34" charset="0"/>
                      </a:endParaRPr>
                    </a:p>
                  </a:txBody>
                  <a:tcPr/>
                </a:tc>
                <a:tc>
                  <a:txBody>
                    <a:bodyPr/>
                    <a:lstStyle/>
                    <a:p>
                      <a:r>
                        <a:rPr lang="en-US" sz="1600" b="1" dirty="0" smtClean="0">
                          <a:latin typeface="Arial" pitchFamily="34" charset="0"/>
                          <a:cs typeface="Arial" pitchFamily="34" charset="0"/>
                        </a:rPr>
                        <a:t>Figures as at the end of the current reporting period</a:t>
                      </a:r>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itchFamily="34" charset="0"/>
                          <a:cs typeface="Arial" pitchFamily="34" charset="0"/>
                        </a:rPr>
                        <a:t>Figures as at the end of the previous</a:t>
                      </a:r>
                      <a:r>
                        <a:rPr lang="en-US" sz="1600" b="1" baseline="0" dirty="0" smtClean="0">
                          <a:latin typeface="Arial" pitchFamily="34" charset="0"/>
                          <a:cs typeface="Arial" pitchFamily="34" charset="0"/>
                        </a:rPr>
                        <a:t> </a:t>
                      </a:r>
                      <a:r>
                        <a:rPr lang="en-US" sz="1600" b="1" dirty="0" smtClean="0">
                          <a:latin typeface="Arial" pitchFamily="34" charset="0"/>
                          <a:cs typeface="Arial" pitchFamily="34" charset="0"/>
                        </a:rPr>
                        <a:t>reporting period</a:t>
                      </a:r>
                      <a:endParaRPr lang="en-US" sz="1600" dirty="0" smtClean="0">
                        <a:latin typeface="Arial" pitchFamily="34" charset="0"/>
                        <a:cs typeface="Arial" pitchFamily="34" charset="0"/>
                      </a:endParaRPr>
                    </a:p>
                  </a:txBody>
                  <a:tcPr/>
                </a:tc>
              </a:tr>
              <a:tr h="354876">
                <a:tc>
                  <a:txBody>
                    <a:bodyPr/>
                    <a:lstStyle/>
                    <a:p>
                      <a:pPr marL="342900" indent="-342900">
                        <a:buNone/>
                      </a:pPr>
                      <a:r>
                        <a:rPr lang="en-US" sz="1400" b="0" baseline="0" dirty="0" smtClean="0">
                          <a:latin typeface="Arial" pitchFamily="34" charset="0"/>
                          <a:cs typeface="Arial" pitchFamily="34" charset="0"/>
                        </a:rPr>
                        <a:t>Authorized</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548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baseline="0" dirty="0" smtClean="0">
                          <a:latin typeface="Arial" pitchFamily="34" charset="0"/>
                          <a:cs typeface="Arial" pitchFamily="34" charset="0"/>
                        </a:rPr>
                        <a:t>Issued</a:t>
                      </a:r>
                      <a:endParaRPr lang="en-US" sz="1400" dirty="0" smtClean="0">
                        <a:latin typeface="Arial" pitchFamily="34" charset="0"/>
                        <a:cs typeface="Arial" pitchFamily="34" charset="0"/>
                      </a:endParaRP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548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baseline="0" dirty="0" smtClean="0">
                          <a:latin typeface="Arial" pitchFamily="34" charset="0"/>
                          <a:cs typeface="Arial" pitchFamily="34" charset="0"/>
                        </a:rPr>
                        <a:t>Subscribed &amp; Fully paid up</a:t>
                      </a:r>
                      <a:endParaRPr lang="en-US" sz="1400" dirty="0" smtClean="0">
                        <a:latin typeface="Arial" pitchFamily="34" charset="0"/>
                        <a:cs typeface="Arial" pitchFamily="34" charset="0"/>
                      </a:endParaRP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548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tx1"/>
                          </a:solidFill>
                          <a:latin typeface="Arial" pitchFamily="34" charset="0"/>
                          <a:cs typeface="Arial" pitchFamily="34" charset="0"/>
                        </a:rPr>
                        <a:t>Subscribed &amp; not Fully paid up</a:t>
                      </a:r>
                      <a:endParaRPr lang="en-US" sz="1400" dirty="0" smtClean="0">
                        <a:solidFill>
                          <a:schemeClr val="tx1"/>
                        </a:solidFill>
                        <a:latin typeface="Arial" pitchFamily="34" charset="0"/>
                        <a:cs typeface="Arial" pitchFamily="34" charset="0"/>
                      </a:endParaRP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548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baseline="0" dirty="0" smtClean="0">
                          <a:latin typeface="Arial" pitchFamily="34" charset="0"/>
                          <a:cs typeface="Arial" pitchFamily="34" charset="0"/>
                        </a:rPr>
                        <a:t>Par value per share</a:t>
                      </a:r>
                      <a:endParaRPr lang="en-US" sz="1400" dirty="0" smtClean="0">
                        <a:latin typeface="Arial" pitchFamily="34" charset="0"/>
                        <a:cs typeface="Arial" pitchFamily="34" charset="0"/>
                      </a:endParaRP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709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Calls Unpaid</a:t>
                      </a:r>
                    </a:p>
                    <a:p>
                      <a:pPr marL="231775" marR="0" indent="0" algn="l" defTabSz="914400" rtl="0" eaLnBrk="1" fontAlgn="auto" latinLnBrk="0" hangingPunct="1">
                        <a:lnSpc>
                          <a:spcPct val="100000"/>
                        </a:lnSpc>
                        <a:spcBef>
                          <a:spcPts val="0"/>
                        </a:spcBef>
                        <a:spcAft>
                          <a:spcPts val="0"/>
                        </a:spcAft>
                        <a:buClr>
                          <a:schemeClr val="accent1">
                            <a:lumMod val="75000"/>
                          </a:schemeClr>
                        </a:buClr>
                        <a:buSzTx/>
                        <a:buFont typeface="Wingdings" pitchFamily="2" charset="2"/>
                        <a:buChar char="Ø"/>
                        <a:tabLst/>
                        <a:defRPr/>
                      </a:pPr>
                      <a:r>
                        <a:rPr lang="en-US" sz="1400" dirty="0" smtClean="0">
                          <a:latin typeface="Arial" pitchFamily="34" charset="0"/>
                          <a:cs typeface="Arial" pitchFamily="34" charset="0"/>
                        </a:rPr>
                        <a:t> By Directors</a:t>
                      </a:r>
                    </a:p>
                    <a:p>
                      <a:pPr marL="231775" marR="0" indent="0" algn="l" defTabSz="914400" rtl="0" eaLnBrk="1" fontAlgn="auto" latinLnBrk="0" hangingPunct="1">
                        <a:lnSpc>
                          <a:spcPct val="100000"/>
                        </a:lnSpc>
                        <a:spcBef>
                          <a:spcPts val="0"/>
                        </a:spcBef>
                        <a:spcAft>
                          <a:spcPts val="0"/>
                        </a:spcAft>
                        <a:buClr>
                          <a:schemeClr val="accent1">
                            <a:lumMod val="75000"/>
                          </a:schemeClr>
                        </a:buClr>
                        <a:buSzTx/>
                        <a:buFont typeface="Wingdings" pitchFamily="2" charset="2"/>
                        <a:buChar char="Ø"/>
                        <a:tabLst/>
                        <a:defRPr/>
                      </a:pPr>
                      <a:r>
                        <a:rPr lang="en-US" sz="1400" dirty="0" smtClean="0">
                          <a:latin typeface="Arial" pitchFamily="34" charset="0"/>
                          <a:cs typeface="Arial" pitchFamily="34" charset="0"/>
                        </a:rPr>
                        <a:t> By</a:t>
                      </a:r>
                      <a:r>
                        <a:rPr lang="en-US" sz="1400" baseline="0" dirty="0" smtClean="0">
                          <a:latin typeface="Arial" pitchFamily="34" charset="0"/>
                          <a:cs typeface="Arial" pitchFamily="34" charset="0"/>
                        </a:rPr>
                        <a:t> Officers</a:t>
                      </a:r>
                    </a:p>
                    <a:p>
                      <a:pPr marL="231775" marR="0" indent="0" algn="l" defTabSz="914400" rtl="0" eaLnBrk="1" fontAlgn="auto" latinLnBrk="0" hangingPunct="1">
                        <a:lnSpc>
                          <a:spcPct val="100000"/>
                        </a:lnSpc>
                        <a:spcBef>
                          <a:spcPts val="0"/>
                        </a:spcBef>
                        <a:spcAft>
                          <a:spcPts val="0"/>
                        </a:spcAft>
                        <a:buClr>
                          <a:schemeClr val="accent1">
                            <a:lumMod val="75000"/>
                          </a:schemeClr>
                        </a:buClr>
                        <a:buSzTx/>
                        <a:buFont typeface="Wingdings" pitchFamily="2" charset="2"/>
                        <a:buChar char="Ø"/>
                        <a:tabLst/>
                        <a:defRPr/>
                      </a:pPr>
                      <a:r>
                        <a:rPr lang="en-US" sz="1400" baseline="0" dirty="0" smtClean="0">
                          <a:latin typeface="Arial" pitchFamily="34" charset="0"/>
                          <a:cs typeface="Arial" pitchFamily="34" charset="0"/>
                        </a:rPr>
                        <a:t> By Others</a:t>
                      </a:r>
                      <a:endParaRPr lang="en-US" sz="1400" dirty="0" smtClean="0">
                        <a:latin typeface="Arial" pitchFamily="34" charset="0"/>
                        <a:cs typeface="Arial" pitchFamily="34" charset="0"/>
                      </a:endParaRP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548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Forfeited Shares(amount originally  paid-up)</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858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The rights, preferences &amp; restrictions attaching to each class of shares including restrictions on the distribution of dividends &amp; the repayment  of capital.</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bl>
          </a:graphicData>
        </a:graphic>
      </p:graphicFrame>
      <p:sp>
        <p:nvSpPr>
          <p:cNvPr id="7"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a:t>
            </a:r>
            <a:r>
              <a:rPr kumimoji="0" lang="en-US" sz="1200" b="0" i="0" u="none" strike="noStrike" kern="1200" cap="none" spc="0" normalizeH="0" baseline="0" noProof="0" dirty="0" err="1" smtClean="0">
                <a:ln>
                  <a:noFill/>
                </a:ln>
                <a:effectLst/>
                <a:uLnTx/>
                <a:uFillTx/>
                <a:latin typeface="+mn-lt"/>
                <a:ea typeface="+mn-ea"/>
                <a:cs typeface="+mn-cs"/>
              </a:rPr>
              <a:t>Mahendra</a:t>
            </a:r>
            <a:r>
              <a:rPr kumimoji="0" lang="en-US" sz="1200" b="0" i="0" u="none" strike="noStrike" kern="1200" cap="none" spc="0" normalizeH="0" baseline="0" noProof="0" dirty="0" smtClean="0">
                <a:ln>
                  <a:noFill/>
                </a:ln>
                <a:effectLst/>
                <a:uLnTx/>
                <a:uFillTx/>
                <a:latin typeface="+mn-lt"/>
                <a:ea typeface="+mn-ea"/>
                <a:cs typeface="+mn-cs"/>
              </a:rPr>
              <a:t>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effectLst/>
              <a:uLnTx/>
              <a:uFillTx/>
              <a:latin typeface="+mn-lt"/>
              <a:ea typeface="+mn-ea"/>
              <a:cs typeface="+mn-cs"/>
            </a:endParaRPr>
          </a:p>
        </p:txBody>
      </p:sp>
      <p:sp>
        <p:nvSpPr>
          <p:cNvPr id="5" name="TextBox 4"/>
          <p:cNvSpPr txBox="1"/>
          <p:nvPr/>
        </p:nvSpPr>
        <p:spPr>
          <a:xfrm>
            <a:off x="2590800" y="0"/>
            <a:ext cx="4038600" cy="400110"/>
          </a:xfrm>
          <a:prstGeom prst="rect">
            <a:avLst/>
          </a:prstGeom>
          <a:noFill/>
        </p:spPr>
        <p:txBody>
          <a:bodyPr wrap="square" rtlCol="0">
            <a:spAutoFit/>
          </a:bodyPr>
          <a:lstStyle/>
          <a:p>
            <a:pPr algn="ctr"/>
            <a:r>
              <a:rPr lang="en-US" sz="2000" b="1" dirty="0" smtClean="0">
                <a:latin typeface="Arial" pitchFamily="34" charset="0"/>
                <a:cs typeface="Arial" pitchFamily="34" charset="0"/>
              </a:rPr>
              <a:t>Line Items for Share capital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1" nodeType="withEffect">
                                  <p:stCondLst>
                                    <p:cond delay="0"/>
                                  </p:stCondLst>
                                  <p:childTnLst>
                                    <p:anim calcmode="discrete" valueType="str">
                                      <p:cBhvr>
                                        <p:cTn id="6" dur="1000" fill="hold"/>
                                        <p:tgtEl>
                                          <p:spTgt spid="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609600"/>
          </a:xfrm>
        </p:spPr>
        <p:txBody>
          <a:bodyPr>
            <a:normAutofit fontScale="90000"/>
          </a:bodyPr>
          <a:lstStyle/>
          <a:p>
            <a:pPr algn="ctr"/>
            <a:r>
              <a:rPr lang="en-US" sz="2000" dirty="0" smtClean="0"/>
              <a:t/>
            </a:r>
            <a:br>
              <a:rPr lang="en-US" sz="2000" dirty="0" smtClean="0"/>
            </a:br>
            <a:r>
              <a:rPr lang="en-US" sz="2000" dirty="0" smtClean="0"/>
              <a:t/>
            </a:r>
            <a:br>
              <a:rPr lang="en-US" sz="2000" dirty="0" smtClean="0"/>
            </a:br>
            <a:r>
              <a:rPr lang="en-US" sz="2000" b="1" dirty="0" smtClean="0"/>
              <a:t> {</a:t>
            </a:r>
            <a:r>
              <a:rPr lang="en-US" sz="1600" b="1" dirty="0" smtClean="0">
                <a:latin typeface="Arial" pitchFamily="34" charset="0"/>
                <a:cs typeface="Arial" pitchFamily="34" charset="0"/>
              </a:rPr>
              <a:t>For each class of share capital}</a:t>
            </a:r>
            <a:br>
              <a:rPr lang="en-US" sz="1600" b="1" dirty="0" smtClean="0">
                <a:latin typeface="Arial" pitchFamily="34" charset="0"/>
                <a:cs typeface="Arial" pitchFamily="34" charset="0"/>
              </a:rPr>
            </a:br>
            <a:r>
              <a:rPr lang="en-US" sz="1600" b="1" dirty="0" smtClean="0">
                <a:latin typeface="Arial" pitchFamily="34" charset="0"/>
                <a:cs typeface="Arial" pitchFamily="34" charset="0"/>
              </a:rPr>
              <a:t> (different classes of preference shares to be treated separately)</a:t>
            </a:r>
            <a:br>
              <a:rPr lang="en-US" sz="1600" b="1" dirty="0" smtClean="0">
                <a:latin typeface="Arial" pitchFamily="34" charset="0"/>
                <a:cs typeface="Arial" pitchFamily="34" charset="0"/>
              </a:rPr>
            </a:br>
            <a:r>
              <a:rPr lang="en-US" dirty="0" smtClean="0">
                <a:latin typeface="Arial" pitchFamily="34" charset="0"/>
                <a:cs typeface="Arial" pitchFamily="34" charset="0"/>
              </a:rPr>
              <a:t>    </a:t>
            </a:r>
            <a:endParaRPr lang="en-US" dirty="0"/>
          </a:p>
        </p:txBody>
      </p:sp>
      <p:graphicFrame>
        <p:nvGraphicFramePr>
          <p:cNvPr id="4" name="Content Placeholder 3"/>
          <p:cNvGraphicFramePr>
            <a:graphicFrameLocks noGrp="1"/>
          </p:cNvGraphicFramePr>
          <p:nvPr>
            <p:ph idx="1"/>
          </p:nvPr>
        </p:nvGraphicFramePr>
        <p:xfrm>
          <a:off x="152401" y="1220691"/>
          <a:ext cx="8839203" cy="5332509"/>
        </p:xfrm>
        <a:graphic>
          <a:graphicData uri="http://schemas.openxmlformats.org/drawingml/2006/table">
            <a:tbl>
              <a:tblPr firstRow="1" bandRow="1">
                <a:tableStyleId>{5C22544A-7EE6-4342-B048-85BDC9FD1C3A}</a:tableStyleId>
              </a:tblPr>
              <a:tblGrid>
                <a:gridCol w="4419599"/>
                <a:gridCol w="697832"/>
                <a:gridCol w="1892968"/>
                <a:gridCol w="1828804"/>
              </a:tblGrid>
              <a:tr h="1045190">
                <a:tc>
                  <a:txBody>
                    <a:bodyPr/>
                    <a:lstStyle/>
                    <a:p>
                      <a:r>
                        <a:rPr lang="en-US" sz="1600" dirty="0" smtClean="0">
                          <a:latin typeface="Arial" pitchFamily="34" charset="0"/>
                          <a:cs typeface="Arial" pitchFamily="34" charset="0"/>
                        </a:rPr>
                        <a:t>Particulars</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Note No.</a:t>
                      </a:r>
                      <a:endParaRPr lang="en-US" sz="1600" dirty="0">
                        <a:latin typeface="Arial" pitchFamily="34" charset="0"/>
                        <a:cs typeface="Arial" pitchFamily="34" charset="0"/>
                      </a:endParaRPr>
                    </a:p>
                  </a:txBody>
                  <a:tcPr/>
                </a:tc>
                <a:tc>
                  <a:txBody>
                    <a:bodyPr/>
                    <a:lstStyle/>
                    <a:p>
                      <a:r>
                        <a:rPr lang="en-US" sz="1600" b="1" dirty="0" smtClean="0">
                          <a:latin typeface="Arial" pitchFamily="34" charset="0"/>
                          <a:cs typeface="Arial" pitchFamily="34" charset="0"/>
                        </a:rPr>
                        <a:t>Figures as at the end of the current reporting period</a:t>
                      </a:r>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itchFamily="34" charset="0"/>
                          <a:cs typeface="Arial" pitchFamily="34" charset="0"/>
                        </a:rPr>
                        <a:t>Figures as at the end of the previous</a:t>
                      </a:r>
                      <a:r>
                        <a:rPr lang="en-US" sz="1600" b="1" baseline="0" dirty="0" smtClean="0">
                          <a:latin typeface="Arial" pitchFamily="34" charset="0"/>
                          <a:cs typeface="Arial" pitchFamily="34" charset="0"/>
                        </a:rPr>
                        <a:t> </a:t>
                      </a:r>
                      <a:r>
                        <a:rPr lang="en-US" sz="1600" b="1" dirty="0" smtClean="0">
                          <a:latin typeface="Arial" pitchFamily="34" charset="0"/>
                          <a:cs typeface="Arial" pitchFamily="34" charset="0"/>
                        </a:rPr>
                        <a:t>reporting period</a:t>
                      </a:r>
                      <a:endParaRPr lang="en-US" sz="1600" dirty="0" smtClean="0">
                        <a:latin typeface="Arial" pitchFamily="34" charset="0"/>
                        <a:cs typeface="Arial" pitchFamily="34" charset="0"/>
                      </a:endParaRPr>
                    </a:p>
                  </a:txBody>
                  <a:tcPr/>
                </a:tc>
              </a:tr>
              <a:tr h="11347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Shares in respect of each class in the company held by its holding company or its ultimate holding company including shares held by or by subsidiaries or associates of the holding company or the ultimate holding company in aggregate.</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716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Shares in the company held by each shareholder holding more than 5%  shares specifying the number of shares held</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716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Shares reserved for issue under options and contracts/commitment for the sale of shares/disinvestment, including the terms &amp; amounts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1644429">
                <a:tc>
                  <a:txBody>
                    <a:bodyPr/>
                    <a:lstStyle/>
                    <a:p>
                      <a:pPr marL="0" indent="0" algn="just">
                        <a:buClr>
                          <a:srgbClr val="8F5A0B"/>
                        </a:buClr>
                        <a:buFont typeface="+mj-lt"/>
                        <a:buNone/>
                      </a:pPr>
                      <a:r>
                        <a:rPr lang="en-US" sz="1400" dirty="0" smtClean="0">
                          <a:latin typeface="Arial" pitchFamily="34" charset="0"/>
                          <a:cs typeface="Arial" pitchFamily="34" charset="0"/>
                        </a:rPr>
                        <a:t>For the periods of 5 years immediately preceding the date as at which the Balance Sheet is Prepared</a:t>
                      </a:r>
                    </a:p>
                    <a:p>
                      <a:pPr marL="290513" indent="-233363" algn="just">
                        <a:buClr>
                          <a:srgbClr val="8F5A0B"/>
                        </a:buClr>
                        <a:buNone/>
                      </a:pPr>
                      <a:r>
                        <a:rPr lang="en-US" sz="1400" dirty="0" smtClean="0">
                          <a:latin typeface="Arial" pitchFamily="34" charset="0"/>
                          <a:cs typeface="Arial" pitchFamily="34" charset="0"/>
                        </a:rPr>
                        <a:t> - Aggregate number &amp; class of shares allotted as fully paid up pursuant to contract(s) without     payment  being received in cash.</a:t>
                      </a:r>
                    </a:p>
                    <a:p>
                      <a:pPr marL="290513" indent="-233363" algn="just">
                        <a:buClr>
                          <a:srgbClr val="8F5A0B"/>
                        </a:buClr>
                        <a:buNone/>
                      </a:pPr>
                      <a:r>
                        <a:rPr lang="en-US" sz="1400" dirty="0" smtClean="0">
                          <a:latin typeface="Arial" pitchFamily="34" charset="0"/>
                          <a:cs typeface="Arial" pitchFamily="34" charset="0"/>
                        </a:rPr>
                        <a:t> - Aggregate number &amp; class of shares allotted as fully paid up by way of bonus shares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bl>
          </a:graphicData>
        </a:graphic>
      </p:graphicFrame>
      <p:sp>
        <p:nvSpPr>
          <p:cNvPr id="7"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a:t>
            </a:r>
            <a:r>
              <a:rPr kumimoji="0" lang="en-US" sz="1200" b="0" i="0" u="none" strike="noStrike" kern="1200" cap="none" spc="0" normalizeH="0" baseline="0" noProof="0" dirty="0" err="1" smtClean="0">
                <a:ln>
                  <a:noFill/>
                </a:ln>
                <a:effectLst/>
                <a:uLnTx/>
                <a:uFillTx/>
                <a:latin typeface="+mn-lt"/>
                <a:ea typeface="+mn-ea"/>
                <a:cs typeface="+mn-cs"/>
              </a:rPr>
              <a:t>Mahendra</a:t>
            </a:r>
            <a:r>
              <a:rPr kumimoji="0" lang="en-US" sz="1200" b="0" i="0" u="none" strike="noStrike" kern="1200" cap="none" spc="0" normalizeH="0" baseline="0" noProof="0" dirty="0" smtClean="0">
                <a:ln>
                  <a:noFill/>
                </a:ln>
                <a:effectLst/>
                <a:uLnTx/>
                <a:uFillTx/>
                <a:latin typeface="+mn-lt"/>
                <a:ea typeface="+mn-ea"/>
                <a:cs typeface="+mn-cs"/>
              </a:rPr>
              <a:t>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effectLst/>
              <a:uLnTx/>
              <a:uFillTx/>
              <a:latin typeface="+mn-lt"/>
              <a:ea typeface="+mn-ea"/>
              <a:cs typeface="+mn-cs"/>
            </a:endParaRPr>
          </a:p>
        </p:txBody>
      </p:sp>
      <p:sp>
        <p:nvSpPr>
          <p:cNvPr id="5" name="TextBox 4"/>
          <p:cNvSpPr txBox="1"/>
          <p:nvPr/>
        </p:nvSpPr>
        <p:spPr>
          <a:xfrm>
            <a:off x="1752600" y="0"/>
            <a:ext cx="5562600" cy="400110"/>
          </a:xfrm>
          <a:prstGeom prst="rect">
            <a:avLst/>
          </a:prstGeom>
          <a:noFill/>
        </p:spPr>
        <p:txBody>
          <a:bodyPr wrap="square" rtlCol="0">
            <a:spAutoFit/>
          </a:bodyPr>
          <a:lstStyle/>
          <a:p>
            <a:r>
              <a:rPr lang="en-US" b="1" dirty="0" smtClean="0"/>
              <a:t>                    </a:t>
            </a:r>
            <a:r>
              <a:rPr lang="en-US" sz="2000" b="1" dirty="0" smtClean="0">
                <a:latin typeface="Arial" pitchFamily="34" charset="0"/>
                <a:cs typeface="Arial" pitchFamily="34" charset="0"/>
              </a:rPr>
              <a:t>Line Items for Share capital </a:t>
            </a:r>
            <a:endParaRPr lang="en-US" sz="2000" dirty="0">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1000" fill="hold"/>
                                        <p:tgtEl>
                                          <p:spTgt spid="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686800" cy="457200"/>
          </a:xfrm>
        </p:spPr>
        <p:txBody>
          <a:bodyPr>
            <a:normAutofit fontScale="90000"/>
          </a:bodyPr>
          <a:lstStyle/>
          <a:p>
            <a:pPr algn="ctr"/>
            <a:r>
              <a:rPr lang="en-US" sz="2000" dirty="0" smtClean="0"/>
              <a:t/>
            </a:r>
            <a:br>
              <a:rPr lang="en-US" sz="2000" dirty="0" smtClean="0"/>
            </a:br>
            <a:r>
              <a:rPr lang="en-US" sz="2000" dirty="0" smtClean="0"/>
              <a:t> </a:t>
            </a:r>
            <a:r>
              <a:rPr lang="en-US" sz="2000" b="1" dirty="0" smtClean="0"/>
              <a:t>{</a:t>
            </a:r>
            <a:r>
              <a:rPr lang="en-US" sz="1600" b="1" dirty="0" smtClean="0">
                <a:latin typeface="Arial" pitchFamily="34" charset="0"/>
                <a:cs typeface="Arial" pitchFamily="34" charset="0"/>
              </a:rPr>
              <a:t>For each class of share capital}</a:t>
            </a:r>
            <a:br>
              <a:rPr lang="en-US" sz="1600" b="1" dirty="0" smtClean="0">
                <a:latin typeface="Arial" pitchFamily="34" charset="0"/>
                <a:cs typeface="Arial" pitchFamily="34" charset="0"/>
              </a:rPr>
            </a:br>
            <a:r>
              <a:rPr lang="en-US" sz="1600" b="1" dirty="0" smtClean="0">
                <a:latin typeface="Arial" pitchFamily="34" charset="0"/>
                <a:cs typeface="Arial" pitchFamily="34" charset="0"/>
              </a:rPr>
              <a:t> (different classes of preference shares to be treated separately)</a:t>
            </a:r>
            <a:br>
              <a:rPr lang="en-US" sz="1600" b="1" dirty="0" smtClean="0">
                <a:latin typeface="Arial" pitchFamily="34" charset="0"/>
                <a:cs typeface="Arial" pitchFamily="34" charset="0"/>
              </a:rPr>
            </a:br>
            <a:r>
              <a:rPr lang="en-US" dirty="0" smtClean="0">
                <a:latin typeface="Arial" pitchFamily="34" charset="0"/>
                <a:cs typeface="Arial" pitchFamily="34" charset="0"/>
              </a:rPr>
              <a:t>    </a:t>
            </a:r>
            <a:endParaRPr lang="en-US" dirty="0"/>
          </a:p>
        </p:txBody>
      </p:sp>
      <p:graphicFrame>
        <p:nvGraphicFramePr>
          <p:cNvPr id="4" name="Content Placeholder 3"/>
          <p:cNvGraphicFramePr>
            <a:graphicFrameLocks noGrp="1"/>
          </p:cNvGraphicFramePr>
          <p:nvPr>
            <p:ph idx="1"/>
          </p:nvPr>
        </p:nvGraphicFramePr>
        <p:xfrm>
          <a:off x="304797" y="1371600"/>
          <a:ext cx="8534403" cy="2956560"/>
        </p:xfrm>
        <a:graphic>
          <a:graphicData uri="http://schemas.openxmlformats.org/drawingml/2006/table">
            <a:tbl>
              <a:tblPr firstRow="1" bandRow="1">
                <a:tableStyleId>{5C22544A-7EE6-4342-B048-85BDC9FD1C3A}</a:tableStyleId>
              </a:tblPr>
              <a:tblGrid>
                <a:gridCol w="4267199"/>
                <a:gridCol w="673769"/>
                <a:gridCol w="1827693"/>
                <a:gridCol w="1765742"/>
              </a:tblGrid>
              <a:tr h="887195">
                <a:tc>
                  <a:txBody>
                    <a:bodyPr/>
                    <a:lstStyle/>
                    <a:p>
                      <a:r>
                        <a:rPr lang="en-US" sz="1600" dirty="0" smtClean="0">
                          <a:latin typeface="Arial" pitchFamily="34" charset="0"/>
                          <a:cs typeface="Arial" pitchFamily="34" charset="0"/>
                        </a:rPr>
                        <a:t>Particulars</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Note No.</a:t>
                      </a:r>
                      <a:endParaRPr lang="en-US" sz="1600" dirty="0">
                        <a:latin typeface="Arial" pitchFamily="34" charset="0"/>
                        <a:cs typeface="Arial" pitchFamily="34" charset="0"/>
                      </a:endParaRPr>
                    </a:p>
                  </a:txBody>
                  <a:tcPr/>
                </a:tc>
                <a:tc>
                  <a:txBody>
                    <a:bodyPr/>
                    <a:lstStyle/>
                    <a:p>
                      <a:r>
                        <a:rPr lang="en-US" sz="1600" b="1" dirty="0" smtClean="0">
                          <a:latin typeface="Arial" pitchFamily="34" charset="0"/>
                          <a:cs typeface="Arial" pitchFamily="34" charset="0"/>
                        </a:rPr>
                        <a:t>Figures as at the end of the current reporting period</a:t>
                      </a:r>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itchFamily="34" charset="0"/>
                          <a:cs typeface="Arial" pitchFamily="34" charset="0"/>
                        </a:rPr>
                        <a:t>Figures as at the end of the previous</a:t>
                      </a:r>
                      <a:r>
                        <a:rPr lang="en-US" sz="1600" b="1" baseline="0" dirty="0" smtClean="0">
                          <a:latin typeface="Arial" pitchFamily="34" charset="0"/>
                          <a:cs typeface="Arial" pitchFamily="34" charset="0"/>
                        </a:rPr>
                        <a:t> </a:t>
                      </a:r>
                      <a:r>
                        <a:rPr lang="en-US" sz="1600" b="1" dirty="0" smtClean="0">
                          <a:latin typeface="Arial" pitchFamily="34" charset="0"/>
                          <a:cs typeface="Arial" pitchFamily="34" charset="0"/>
                        </a:rPr>
                        <a:t>reporting period</a:t>
                      </a:r>
                      <a:endParaRPr lang="en-US" sz="1600" dirty="0" smtClean="0">
                        <a:latin typeface="Arial" pitchFamily="34" charset="0"/>
                        <a:cs typeface="Arial" pitchFamily="34" charset="0"/>
                      </a:endParaRPr>
                    </a:p>
                  </a:txBody>
                  <a:tcPr/>
                </a:tc>
              </a:tr>
              <a:tr h="7858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Terms of any securities convertible into equity/preference shares issued along with the earliest date of conversion in descending order starting from the farthest such date.</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7858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a reconciliation of the number of shares outstanding at the beginning and at the end of the reporting period.</a:t>
                      </a:r>
                      <a:endParaRPr lang="en-US" sz="1400" b="1"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Arial" pitchFamily="34" charset="0"/>
                        <a:cs typeface="Arial" pitchFamily="34" charset="0"/>
                      </a:endParaRP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bl>
          </a:graphicData>
        </a:graphic>
      </p:graphicFrame>
      <p:sp>
        <p:nvSpPr>
          <p:cNvPr id="5" name="Action Button: Back or Previous 4">
            <a:hlinkClick r:id="" action="ppaction://customshow?id=20" highlightClick="1"/>
          </p:cNvPr>
          <p:cNvSpPr/>
          <p:nvPr/>
        </p:nvSpPr>
        <p:spPr>
          <a:xfrm>
            <a:off x="8229600" y="6248400"/>
            <a:ext cx="6858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3"/>
          <p:cNvSpPr txBox="1">
            <a:spLocks/>
          </p:cNvSpPr>
          <p:nvPr/>
        </p:nvSpPr>
        <p:spPr>
          <a:xfrm>
            <a:off x="6934200" y="6629400"/>
            <a:ext cx="2054352" cy="2286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a:t>
            </a:r>
            <a:r>
              <a:rPr kumimoji="0" lang="en-US" sz="1200" b="0" i="0" u="none" strike="noStrike" kern="1200" cap="none" spc="0" normalizeH="0" baseline="0" noProof="0" dirty="0" err="1" smtClean="0">
                <a:ln>
                  <a:noFill/>
                </a:ln>
                <a:effectLst/>
                <a:uLnTx/>
                <a:uFillTx/>
                <a:latin typeface="+mn-lt"/>
                <a:ea typeface="+mn-ea"/>
                <a:cs typeface="+mn-cs"/>
              </a:rPr>
              <a:t>Mahendra</a:t>
            </a:r>
            <a:r>
              <a:rPr kumimoji="0" lang="en-US" sz="1200" b="0" i="0" u="none" strike="noStrike" kern="1200" cap="none" spc="0" normalizeH="0" baseline="0" noProof="0" dirty="0" smtClean="0">
                <a:ln>
                  <a:noFill/>
                </a:ln>
                <a:effectLst/>
                <a:uLnTx/>
                <a:uFillTx/>
                <a:latin typeface="+mn-lt"/>
                <a:ea typeface="+mn-ea"/>
                <a:cs typeface="+mn-cs"/>
              </a:rPr>
              <a:t>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effectLst/>
              <a:uLnTx/>
              <a:uFillTx/>
              <a:latin typeface="+mn-lt"/>
              <a:ea typeface="+mn-ea"/>
              <a:cs typeface="+mn-cs"/>
            </a:endParaRPr>
          </a:p>
        </p:txBody>
      </p:sp>
      <p:sp>
        <p:nvSpPr>
          <p:cNvPr id="6" name="TextBox 5"/>
          <p:cNvSpPr txBox="1"/>
          <p:nvPr/>
        </p:nvSpPr>
        <p:spPr>
          <a:xfrm>
            <a:off x="1600200" y="1"/>
            <a:ext cx="5943600" cy="400110"/>
          </a:xfrm>
          <a:prstGeom prst="rect">
            <a:avLst/>
          </a:prstGeom>
          <a:noFill/>
        </p:spPr>
        <p:txBody>
          <a:bodyPr wrap="square" rtlCol="0">
            <a:spAutoFit/>
          </a:bodyPr>
          <a:lstStyle/>
          <a:p>
            <a:r>
              <a:rPr lang="en-US" b="1" dirty="0" smtClean="0"/>
              <a:t>                        </a:t>
            </a:r>
            <a:r>
              <a:rPr lang="en-US" sz="2000" b="1" dirty="0" smtClean="0">
                <a:latin typeface="Arial" pitchFamily="34" charset="0"/>
                <a:cs typeface="Arial" pitchFamily="34" charset="0"/>
              </a:rPr>
              <a:t>Line Items for Share capital</a:t>
            </a:r>
            <a:r>
              <a:rPr lang="en-US" b="1" dirty="0" smtClean="0"/>
              <a:t>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1000" fill="hold"/>
                                        <p:tgtEl>
                                          <p:spTgt spid="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81000"/>
          </a:xfrm>
        </p:spPr>
        <p:txBody>
          <a:bodyPr>
            <a:normAutofit fontScale="90000"/>
          </a:bodyPr>
          <a:lstStyle/>
          <a:p>
            <a:pPr algn="ctr"/>
            <a:r>
              <a:rPr lang="en-US" dirty="0" smtClean="0"/>
              <a:t>Line Items for Reserves &amp; Surplus</a:t>
            </a:r>
            <a:endParaRPr lang="en-US" dirty="0"/>
          </a:p>
        </p:txBody>
      </p:sp>
      <p:graphicFrame>
        <p:nvGraphicFramePr>
          <p:cNvPr id="4" name="Content Placeholder 3"/>
          <p:cNvGraphicFramePr>
            <a:graphicFrameLocks noGrp="1"/>
          </p:cNvGraphicFramePr>
          <p:nvPr>
            <p:ph idx="1"/>
          </p:nvPr>
        </p:nvGraphicFramePr>
        <p:xfrm>
          <a:off x="304800" y="1524000"/>
          <a:ext cx="8610600" cy="4737541"/>
        </p:xfrm>
        <a:graphic>
          <a:graphicData uri="http://schemas.openxmlformats.org/drawingml/2006/table">
            <a:tbl>
              <a:tblPr firstRow="1" bandRow="1">
                <a:tableStyleId>{5C22544A-7EE6-4342-B048-85BDC9FD1C3A}</a:tableStyleId>
              </a:tblPr>
              <a:tblGrid>
                <a:gridCol w="3810000"/>
                <a:gridCol w="914400"/>
                <a:gridCol w="1905000"/>
                <a:gridCol w="1981200"/>
              </a:tblGrid>
              <a:tr h="1061261">
                <a:tc>
                  <a:txBody>
                    <a:bodyPr/>
                    <a:lstStyle/>
                    <a:p>
                      <a:r>
                        <a:rPr lang="en-US" sz="1600" dirty="0" smtClean="0">
                          <a:latin typeface="Arial" pitchFamily="34" charset="0"/>
                          <a:cs typeface="Arial" pitchFamily="34" charset="0"/>
                        </a:rPr>
                        <a:t>Particulars</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Note No.</a:t>
                      </a:r>
                      <a:endParaRPr lang="en-US" sz="1600" dirty="0">
                        <a:latin typeface="Arial" pitchFamily="34" charset="0"/>
                        <a:cs typeface="Arial" pitchFamily="34" charset="0"/>
                      </a:endParaRPr>
                    </a:p>
                  </a:txBody>
                  <a:tcPr/>
                </a:tc>
                <a:tc>
                  <a:txBody>
                    <a:bodyPr/>
                    <a:lstStyle/>
                    <a:p>
                      <a:r>
                        <a:rPr lang="en-US" sz="1600" b="1" dirty="0" smtClean="0">
                          <a:latin typeface="Arial" pitchFamily="34" charset="0"/>
                          <a:cs typeface="Arial" pitchFamily="34" charset="0"/>
                        </a:rPr>
                        <a:t>Figures as at the end of the current reporting period</a:t>
                      </a:r>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itchFamily="34" charset="0"/>
                          <a:cs typeface="Arial" pitchFamily="34" charset="0"/>
                        </a:rPr>
                        <a:t>Figures as at the end of the previous</a:t>
                      </a:r>
                      <a:r>
                        <a:rPr lang="en-US" sz="1600" b="1" baseline="0" dirty="0" smtClean="0">
                          <a:latin typeface="Arial" pitchFamily="34" charset="0"/>
                          <a:cs typeface="Arial" pitchFamily="34" charset="0"/>
                        </a:rPr>
                        <a:t> </a:t>
                      </a:r>
                      <a:r>
                        <a:rPr lang="en-US" sz="1600" b="1" dirty="0" smtClean="0">
                          <a:latin typeface="Arial" pitchFamily="34" charset="0"/>
                          <a:cs typeface="Arial" pitchFamily="34" charset="0"/>
                        </a:rPr>
                        <a:t>reporting period</a:t>
                      </a:r>
                      <a:endParaRPr lang="en-US" sz="1600" dirty="0" smtClean="0">
                        <a:latin typeface="Arial" pitchFamily="34" charset="0"/>
                        <a:cs typeface="Arial" pitchFamily="34" charset="0"/>
                      </a:endParaRPr>
                    </a:p>
                  </a:txBody>
                  <a:tcPr/>
                </a:tc>
              </a:tr>
              <a:tr h="4187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Capital Reserves</a:t>
                      </a:r>
                    </a:p>
                  </a:txBody>
                  <a:tcPr/>
                </a:tc>
                <a:tc>
                  <a:txBody>
                    <a:bodyPr/>
                    <a:lstStyle/>
                    <a:p>
                      <a:endParaRPr lang="en-US" sz="1800" dirty="0"/>
                    </a:p>
                  </a:txBody>
                  <a:tcPr/>
                </a:tc>
                <a:tc>
                  <a:txBody>
                    <a:bodyPr/>
                    <a:lstStyle/>
                    <a:p>
                      <a:endParaRPr lang="en-US" sz="1800"/>
                    </a:p>
                  </a:txBody>
                  <a:tcPr/>
                </a:tc>
                <a:tc>
                  <a:txBody>
                    <a:bodyPr/>
                    <a:lstStyle/>
                    <a:p>
                      <a:endParaRPr lang="en-US" sz="1800"/>
                    </a:p>
                  </a:txBody>
                  <a:tcPr/>
                </a:tc>
              </a:tr>
              <a:tr h="3638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Capital Redemption Reserves</a:t>
                      </a:r>
                    </a:p>
                  </a:txBody>
                  <a:tcPr/>
                </a:tc>
                <a:tc>
                  <a:txBody>
                    <a:bodyPr/>
                    <a:lstStyle/>
                    <a:p>
                      <a:endParaRPr lang="en-US" sz="1800"/>
                    </a:p>
                  </a:txBody>
                  <a:tcPr/>
                </a:tc>
                <a:tc>
                  <a:txBody>
                    <a:bodyPr/>
                    <a:lstStyle/>
                    <a:p>
                      <a:endParaRPr lang="en-US" sz="1800"/>
                    </a:p>
                  </a:txBody>
                  <a:tcPr/>
                </a:tc>
                <a:tc>
                  <a:txBody>
                    <a:bodyPr/>
                    <a:lstStyle/>
                    <a:p>
                      <a:endParaRPr lang="en-US" sz="1800"/>
                    </a:p>
                  </a:txBody>
                  <a:tcPr/>
                </a:tc>
              </a:tr>
              <a:tr h="363860">
                <a:tc>
                  <a:txBody>
                    <a:bodyPr/>
                    <a:lstStyle/>
                    <a:p>
                      <a:r>
                        <a:rPr lang="en-US" sz="1600" dirty="0" smtClean="0">
                          <a:latin typeface="Arial" pitchFamily="34" charset="0"/>
                          <a:cs typeface="Arial" pitchFamily="34" charset="0"/>
                        </a:rPr>
                        <a:t>Securities Premium Reserves</a:t>
                      </a:r>
                      <a:endParaRPr lang="en-US" sz="1600" dirty="0"/>
                    </a:p>
                  </a:txBody>
                  <a:tcPr/>
                </a:tc>
                <a:tc>
                  <a:txBody>
                    <a:bodyPr/>
                    <a:lstStyle/>
                    <a:p>
                      <a:endParaRPr lang="en-US" sz="1800"/>
                    </a:p>
                  </a:txBody>
                  <a:tcPr/>
                </a:tc>
                <a:tc>
                  <a:txBody>
                    <a:bodyPr/>
                    <a:lstStyle/>
                    <a:p>
                      <a:endParaRPr lang="en-US" sz="1800"/>
                    </a:p>
                  </a:txBody>
                  <a:tcPr/>
                </a:tc>
                <a:tc>
                  <a:txBody>
                    <a:bodyPr/>
                    <a:lstStyle/>
                    <a:p>
                      <a:endParaRPr lang="en-US" sz="1800"/>
                    </a:p>
                  </a:txBody>
                  <a:tcPr/>
                </a:tc>
              </a:tr>
              <a:tr h="3696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Debenture Redemption Reserves</a:t>
                      </a:r>
                    </a:p>
                  </a:txBody>
                  <a:tcPr/>
                </a:tc>
                <a:tc>
                  <a:txBody>
                    <a:bodyPr/>
                    <a:lstStyle/>
                    <a:p>
                      <a:endParaRPr lang="en-US" sz="1800"/>
                    </a:p>
                  </a:txBody>
                  <a:tcPr/>
                </a:tc>
                <a:tc>
                  <a:txBody>
                    <a:bodyPr/>
                    <a:lstStyle/>
                    <a:p>
                      <a:endParaRPr lang="en-US" sz="1800"/>
                    </a:p>
                  </a:txBody>
                  <a:tcPr/>
                </a:tc>
                <a:tc>
                  <a:txBody>
                    <a:bodyPr/>
                    <a:lstStyle/>
                    <a:p>
                      <a:endParaRPr lang="en-US" sz="1800"/>
                    </a:p>
                  </a:txBody>
                  <a:tcPr/>
                </a:tc>
              </a:tr>
              <a:tr h="4187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Revaluation Reserves</a:t>
                      </a:r>
                    </a:p>
                  </a:txBody>
                  <a:tcPr/>
                </a:tc>
                <a:tc>
                  <a:txBody>
                    <a:bodyPr/>
                    <a:lstStyle/>
                    <a:p>
                      <a:endParaRPr lang="en-US" sz="1800"/>
                    </a:p>
                  </a:txBody>
                  <a:tcPr/>
                </a:tc>
                <a:tc>
                  <a:txBody>
                    <a:bodyPr/>
                    <a:lstStyle/>
                    <a:p>
                      <a:endParaRPr lang="en-US" sz="1800"/>
                    </a:p>
                  </a:txBody>
                  <a:tcPr/>
                </a:tc>
                <a:tc>
                  <a:txBody>
                    <a:bodyPr/>
                    <a:lstStyle/>
                    <a:p>
                      <a:endParaRPr lang="en-US" sz="1800"/>
                    </a:p>
                  </a:txBody>
                  <a:tcPr/>
                </a:tc>
              </a:tr>
              <a:tr h="3638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Share Option Outstanding Account </a:t>
                      </a:r>
                    </a:p>
                  </a:txBody>
                  <a:tcPr/>
                </a:tc>
                <a:tc>
                  <a:txBody>
                    <a:bodyPr/>
                    <a:lstStyle/>
                    <a:p>
                      <a:endParaRPr lang="en-US" sz="1800"/>
                    </a:p>
                  </a:txBody>
                  <a:tcPr/>
                </a:tc>
                <a:tc>
                  <a:txBody>
                    <a:bodyPr/>
                    <a:lstStyle/>
                    <a:p>
                      <a:endParaRPr lang="en-US" sz="1800"/>
                    </a:p>
                  </a:txBody>
                  <a:tcPr/>
                </a:tc>
                <a:tc>
                  <a:txBody>
                    <a:bodyPr/>
                    <a:lstStyle/>
                    <a:p>
                      <a:endParaRPr lang="en-US" sz="1800"/>
                    </a:p>
                  </a:txBody>
                  <a:tcPr/>
                </a:tc>
              </a:tr>
              <a:tr h="5818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Other Reserves(Net of debit balance of Profit &amp; Loss Account)</a:t>
                      </a:r>
                    </a:p>
                  </a:txBody>
                  <a:tcPr/>
                </a:tc>
                <a:tc>
                  <a:txBody>
                    <a:bodyPr/>
                    <a:lstStyle/>
                    <a:p>
                      <a:endParaRPr lang="en-US" sz="1800"/>
                    </a:p>
                  </a:txBody>
                  <a:tcPr/>
                </a:tc>
                <a:tc>
                  <a:txBody>
                    <a:bodyPr/>
                    <a:lstStyle/>
                    <a:p>
                      <a:endParaRPr lang="en-US" sz="1800"/>
                    </a:p>
                  </a:txBody>
                  <a:tcPr/>
                </a:tc>
                <a:tc>
                  <a:txBody>
                    <a:bodyPr/>
                    <a:lstStyle/>
                    <a:p>
                      <a:endParaRPr lang="en-US" sz="1800" dirty="0"/>
                    </a:p>
                  </a:txBody>
                  <a:tcPr/>
                </a:tc>
              </a:tr>
              <a:tr h="363860">
                <a:tc>
                  <a:txBody>
                    <a:bodyPr/>
                    <a:lstStyle/>
                    <a:p>
                      <a:r>
                        <a:rPr lang="en-US" sz="1600" dirty="0" smtClean="0">
                          <a:latin typeface="Arial" pitchFamily="34" charset="0"/>
                          <a:cs typeface="Arial" pitchFamily="34" charset="0"/>
                        </a:rPr>
                        <a:t>Surplus</a:t>
                      </a:r>
                      <a:endParaRPr lang="en-US" sz="1600" dirty="0"/>
                    </a:p>
                  </a:txBody>
                  <a:tcPr/>
                </a:tc>
                <a:tc>
                  <a:txBody>
                    <a:bodyPr/>
                    <a:lstStyle/>
                    <a:p>
                      <a:endParaRPr lang="en-US" sz="1800" dirty="0"/>
                    </a:p>
                  </a:txBody>
                  <a:tcPr/>
                </a:tc>
                <a:tc>
                  <a:txBody>
                    <a:bodyPr/>
                    <a:lstStyle/>
                    <a:p>
                      <a:endParaRPr lang="en-US" sz="1800"/>
                    </a:p>
                  </a:txBody>
                  <a:tcPr/>
                </a:tc>
                <a:tc>
                  <a:txBody>
                    <a:bodyPr/>
                    <a:lstStyle/>
                    <a:p>
                      <a:endParaRPr lang="en-US" sz="1800" dirty="0"/>
                    </a:p>
                  </a:txBody>
                  <a:tcPr/>
                </a:tc>
              </a:tr>
              <a:tr h="418721">
                <a:tc>
                  <a:txBody>
                    <a:bodyPr/>
                    <a:lstStyle/>
                    <a:p>
                      <a:r>
                        <a:rPr lang="en-US" sz="1600" dirty="0" smtClean="0"/>
                        <a:t>Total</a:t>
                      </a:r>
                      <a:endParaRPr lang="en-US" sz="1600" dirty="0"/>
                    </a:p>
                  </a:txBody>
                  <a:tcPr/>
                </a:tc>
                <a:tc>
                  <a:txBody>
                    <a:bodyPr/>
                    <a:lstStyle/>
                    <a:p>
                      <a:endParaRPr lang="en-US" sz="1800" dirty="0"/>
                    </a:p>
                  </a:txBody>
                  <a:tcPr/>
                </a:tc>
                <a:tc>
                  <a:txBody>
                    <a:bodyPr/>
                    <a:lstStyle/>
                    <a:p>
                      <a:endParaRPr lang="en-US" sz="1800"/>
                    </a:p>
                  </a:txBody>
                  <a:tcPr/>
                </a:tc>
                <a:tc>
                  <a:txBody>
                    <a:bodyPr/>
                    <a:lstStyle/>
                    <a:p>
                      <a:endParaRPr lang="en-US" sz="1800" dirty="0"/>
                    </a:p>
                  </a:txBody>
                  <a:tcPr/>
                </a:tc>
              </a:tr>
            </a:tbl>
          </a:graphicData>
        </a:graphic>
      </p:graphicFrame>
      <p:sp>
        <p:nvSpPr>
          <p:cNvPr id="5" name="Action Button: Back or Previous 4">
            <a:hlinkClick r:id="" action="ppaction://customshow?id=20" highlightClick="1"/>
          </p:cNvPr>
          <p:cNvSpPr/>
          <p:nvPr/>
        </p:nvSpPr>
        <p:spPr>
          <a:xfrm>
            <a:off x="8229600" y="6248400"/>
            <a:ext cx="6858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a:t>
            </a:r>
            <a:r>
              <a:rPr kumimoji="0" lang="en-US" sz="1200" b="0" i="0" u="none" strike="noStrike" kern="1200" cap="none" spc="0" normalizeH="0" baseline="0" noProof="0" dirty="0" err="1" smtClean="0">
                <a:ln>
                  <a:noFill/>
                </a:ln>
                <a:effectLst/>
                <a:uLnTx/>
                <a:uFillTx/>
                <a:latin typeface="+mn-lt"/>
                <a:ea typeface="+mn-ea"/>
                <a:cs typeface="+mn-cs"/>
              </a:rPr>
              <a:t>Mahendra</a:t>
            </a:r>
            <a:r>
              <a:rPr kumimoji="0" lang="en-US" sz="1200" b="0" i="0" u="none" strike="noStrike" kern="1200" cap="none" spc="0" normalizeH="0" baseline="0" noProof="0" dirty="0" smtClean="0">
                <a:ln>
                  <a:noFill/>
                </a:ln>
                <a:effectLst/>
                <a:uLnTx/>
                <a:uFillTx/>
                <a:latin typeface="+mn-lt"/>
                <a:ea typeface="+mn-ea"/>
                <a:cs typeface="+mn-cs"/>
              </a:rPr>
              <a:t>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685800"/>
          </a:xfrm>
        </p:spPr>
        <p:txBody>
          <a:bodyPr>
            <a:noAutofit/>
          </a:bodyPr>
          <a:lstStyle/>
          <a:p>
            <a:pPr algn="ctr"/>
            <a:r>
              <a:rPr lang="en-US" sz="2400" b="1" dirty="0" smtClean="0">
                <a:latin typeface="Arial" pitchFamily="34" charset="0"/>
                <a:cs typeface="Arial" pitchFamily="34" charset="0"/>
              </a:rPr>
              <a:t>Share Application Money Pending Allotment</a:t>
            </a:r>
            <a:endParaRPr lang="en-US" sz="2400" dirty="0"/>
          </a:p>
        </p:txBody>
      </p:sp>
      <p:sp>
        <p:nvSpPr>
          <p:cNvPr id="3" name="Content Placeholder 2"/>
          <p:cNvSpPr>
            <a:spLocks noGrp="1"/>
          </p:cNvSpPr>
          <p:nvPr>
            <p:ph idx="1"/>
          </p:nvPr>
        </p:nvSpPr>
        <p:spPr>
          <a:xfrm>
            <a:off x="304800" y="1295400"/>
            <a:ext cx="8686800" cy="4784727"/>
          </a:xfrm>
        </p:spPr>
        <p:txBody>
          <a:bodyPr>
            <a:normAutofit fontScale="70000" lnSpcReduction="20000"/>
          </a:bodyPr>
          <a:lstStyle/>
          <a:p>
            <a:pPr>
              <a:buClr>
                <a:schemeClr val="accent2"/>
              </a:buClr>
              <a:buFont typeface="Wingdings" pitchFamily="2" charset="2"/>
              <a:buChar char="Ø"/>
            </a:pPr>
            <a:r>
              <a:rPr lang="en-US" dirty="0" smtClean="0">
                <a:latin typeface="Arial" pitchFamily="34" charset="0"/>
                <a:cs typeface="Arial" pitchFamily="34" charset="0"/>
              </a:rPr>
              <a:t>Share application money not exceeding the issued capital and to the extent not refundable is to be disclosed under this line item. </a:t>
            </a:r>
          </a:p>
          <a:p>
            <a:pPr>
              <a:buFont typeface="Wingdings" pitchFamily="2" charset="2"/>
              <a:buChar char="Ø"/>
            </a:pPr>
            <a:endParaRPr lang="en-US" dirty="0" smtClean="0">
              <a:latin typeface="Arial" pitchFamily="34" charset="0"/>
              <a:cs typeface="Arial" pitchFamily="34" charset="0"/>
            </a:endParaRPr>
          </a:p>
          <a:p>
            <a:pPr>
              <a:buClr>
                <a:schemeClr val="accent2"/>
              </a:buClr>
              <a:buFont typeface="Wingdings" pitchFamily="2" charset="2"/>
              <a:buChar char="Ø"/>
            </a:pPr>
            <a:r>
              <a:rPr lang="en-US" dirty="0" smtClean="0">
                <a:latin typeface="Arial" pitchFamily="34" charset="0"/>
                <a:cs typeface="Arial" pitchFamily="34" charset="0"/>
              </a:rPr>
              <a:t>However, the following should be shown under the head “Other Current Liabilities:</a:t>
            </a:r>
          </a:p>
          <a:p>
            <a:pPr>
              <a:buFont typeface="Wingdings" pitchFamily="2" charset="2"/>
              <a:buChar char="Ø"/>
            </a:pPr>
            <a:endParaRPr lang="en-US" dirty="0" smtClean="0">
              <a:latin typeface="Arial" pitchFamily="34" charset="0"/>
              <a:cs typeface="Arial" pitchFamily="34" charset="0"/>
            </a:endParaRPr>
          </a:p>
          <a:p>
            <a:pPr marL="1090613" indent="-574675">
              <a:buClr>
                <a:schemeClr val="accent2"/>
              </a:buClr>
              <a:buFont typeface="Wingdings" pitchFamily="2" charset="2"/>
              <a:buChar char="Ø"/>
            </a:pPr>
            <a:r>
              <a:rPr lang="en-US" dirty="0" smtClean="0">
                <a:latin typeface="Arial" pitchFamily="34" charset="0"/>
                <a:cs typeface="Arial" pitchFamily="34" charset="0"/>
              </a:rPr>
              <a:t>The amount of share application money received over and above the authorised capital,</a:t>
            </a:r>
          </a:p>
          <a:p>
            <a:pPr>
              <a:buNone/>
            </a:pPr>
            <a:endParaRPr lang="en-US" dirty="0" smtClean="0">
              <a:latin typeface="Arial" pitchFamily="34" charset="0"/>
              <a:cs typeface="Arial" pitchFamily="34" charset="0"/>
            </a:endParaRPr>
          </a:p>
          <a:p>
            <a:pPr marL="1090613" indent="-574675">
              <a:buClr>
                <a:schemeClr val="accent2"/>
              </a:buClr>
              <a:buFont typeface="Wingdings" pitchFamily="2" charset="2"/>
              <a:buChar char="Ø"/>
            </a:pPr>
            <a:r>
              <a:rPr lang="en-US" dirty="0" smtClean="0">
                <a:latin typeface="Arial" pitchFamily="34" charset="0"/>
                <a:cs typeface="Arial" pitchFamily="34" charset="0"/>
              </a:rPr>
              <a:t>The amount of excess of subscription or </a:t>
            </a:r>
          </a:p>
          <a:p>
            <a:pPr marL="1090613" indent="-574675">
              <a:buNone/>
            </a:pPr>
            <a:endParaRPr lang="en-US" dirty="0" smtClean="0">
              <a:latin typeface="Arial" pitchFamily="34" charset="0"/>
              <a:cs typeface="Arial" pitchFamily="34" charset="0"/>
            </a:endParaRPr>
          </a:p>
          <a:p>
            <a:pPr marL="1090613" indent="-574675">
              <a:buClr>
                <a:schemeClr val="accent2"/>
              </a:buClr>
              <a:buFont typeface="Wingdings" pitchFamily="2" charset="2"/>
              <a:buChar char="Ø"/>
            </a:pPr>
            <a:r>
              <a:rPr lang="en-US" dirty="0" smtClean="0">
                <a:latin typeface="Arial" pitchFamily="34" charset="0"/>
                <a:cs typeface="Arial" pitchFamily="34" charset="0"/>
              </a:rPr>
              <a:t>If the requirement of minimum subscription are not met ,”.</a:t>
            </a:r>
          </a:p>
          <a:p>
            <a:endParaRPr lang="en-US" dirty="0"/>
          </a:p>
        </p:txBody>
      </p:sp>
      <p:sp>
        <p:nvSpPr>
          <p:cNvPr id="5"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effectLst/>
              <a:uLnTx/>
              <a:uFillTx/>
              <a:latin typeface="+mn-lt"/>
              <a:ea typeface="+mn-ea"/>
              <a:cs typeface="+mn-cs"/>
            </a:endParaRPr>
          </a:p>
        </p:txBody>
      </p:sp>
      <p:sp>
        <p:nvSpPr>
          <p:cNvPr id="7" name="Action Button: Back or Previous 6">
            <a:hlinkClick r:id="" action="ppaction://customshow?id=20" highlightClick="1"/>
          </p:cNvPr>
          <p:cNvSpPr/>
          <p:nvPr/>
        </p:nvSpPr>
        <p:spPr>
          <a:xfrm>
            <a:off x="8229600" y="6172200"/>
            <a:ext cx="6858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33400"/>
          </a:xfrm>
        </p:spPr>
        <p:txBody>
          <a:bodyPr>
            <a:normAutofit fontScale="90000"/>
          </a:bodyPr>
          <a:lstStyle/>
          <a:p>
            <a:pPr algn="ctr"/>
            <a:r>
              <a:rPr lang="en-US" dirty="0" smtClean="0"/>
              <a:t>Classification of Current liabilities</a:t>
            </a:r>
            <a:endParaRPr lang="en-US" dirty="0"/>
          </a:p>
        </p:txBody>
      </p:sp>
      <p:sp>
        <p:nvSpPr>
          <p:cNvPr id="3" name="Content Placeholder 2"/>
          <p:cNvSpPr>
            <a:spLocks noGrp="1"/>
          </p:cNvSpPr>
          <p:nvPr>
            <p:ph idx="1"/>
          </p:nvPr>
        </p:nvSpPr>
        <p:spPr>
          <a:xfrm>
            <a:off x="304800" y="1066800"/>
            <a:ext cx="8686800" cy="5334000"/>
          </a:xfrm>
        </p:spPr>
        <p:txBody>
          <a:bodyPr>
            <a:normAutofit fontScale="85000" lnSpcReduction="20000"/>
          </a:bodyPr>
          <a:lstStyle/>
          <a:p>
            <a:pPr marL="115888" indent="-6350">
              <a:buNone/>
              <a:tabLst>
                <a:tab pos="739775" algn="l"/>
              </a:tabLst>
            </a:pPr>
            <a:r>
              <a:rPr lang="en-US" b="1" u="sng" dirty="0" smtClean="0">
                <a:latin typeface="Perpetua" pitchFamily="18" charset="0"/>
              </a:rPr>
              <a:t>A liability shall be classified as current when it satisfies </a:t>
            </a:r>
            <a:r>
              <a:rPr lang="en-US" b="1" u="sng" dirty="0" smtClean="0">
                <a:solidFill>
                  <a:srgbClr val="C00000"/>
                </a:solidFill>
                <a:latin typeface="Perpetua" pitchFamily="18" charset="0"/>
              </a:rPr>
              <a:t>any</a:t>
            </a:r>
            <a:r>
              <a:rPr lang="en-US" b="1" u="sng" dirty="0" smtClean="0">
                <a:latin typeface="Perpetua" pitchFamily="18" charset="0"/>
              </a:rPr>
              <a:t> of the following criteria:</a:t>
            </a:r>
          </a:p>
          <a:p>
            <a:pPr marL="514350" indent="-398463" algn="just">
              <a:buClr>
                <a:srgbClr val="8F5A0B"/>
              </a:buClr>
              <a:buFont typeface="+mj-lt"/>
              <a:buAutoNum type="alphaLcParenR"/>
            </a:pPr>
            <a:r>
              <a:rPr lang="en-US" dirty="0" smtClean="0">
                <a:latin typeface="Perpetua" pitchFamily="18" charset="0"/>
              </a:rPr>
              <a:t>It is </a:t>
            </a:r>
            <a:r>
              <a:rPr lang="en-US" i="1" u="sng" dirty="0" smtClean="0">
                <a:latin typeface="Perpetua" pitchFamily="18" charset="0"/>
              </a:rPr>
              <a:t>expected to be settled</a:t>
            </a:r>
            <a:r>
              <a:rPr lang="en-US" i="1" dirty="0" smtClean="0">
                <a:latin typeface="Perpetua" pitchFamily="18" charset="0"/>
              </a:rPr>
              <a:t> </a:t>
            </a:r>
            <a:r>
              <a:rPr lang="en-US" dirty="0" smtClean="0">
                <a:latin typeface="Perpetua" pitchFamily="18" charset="0"/>
              </a:rPr>
              <a:t>in the company’s normal </a:t>
            </a:r>
            <a:r>
              <a:rPr lang="en-US" b="1" dirty="0" smtClean="0">
                <a:latin typeface="Perpetua" pitchFamily="18" charset="0"/>
              </a:rPr>
              <a:t>operating cycle </a:t>
            </a:r>
            <a:r>
              <a:rPr lang="en-US" dirty="0" smtClean="0">
                <a:latin typeface="Perpetua" pitchFamily="18" charset="0"/>
              </a:rPr>
              <a:t>, </a:t>
            </a:r>
          </a:p>
          <a:p>
            <a:pPr marL="514350" indent="-398463" algn="just">
              <a:buClr>
                <a:srgbClr val="8F5A0B"/>
              </a:buClr>
              <a:buFont typeface="+mj-lt"/>
              <a:buAutoNum type="alphaLcParenR"/>
            </a:pPr>
            <a:r>
              <a:rPr lang="en-US" dirty="0" smtClean="0">
                <a:latin typeface="Perpetua" pitchFamily="18" charset="0"/>
              </a:rPr>
              <a:t>It is </a:t>
            </a:r>
            <a:r>
              <a:rPr lang="en-US" i="1" u="sng" dirty="0" smtClean="0">
                <a:latin typeface="Perpetua" pitchFamily="18" charset="0"/>
              </a:rPr>
              <a:t>held primarily </a:t>
            </a:r>
            <a:r>
              <a:rPr lang="en-US" dirty="0" smtClean="0">
                <a:latin typeface="Perpetua" pitchFamily="18" charset="0"/>
              </a:rPr>
              <a:t>for the purpose of being traded;</a:t>
            </a:r>
          </a:p>
          <a:p>
            <a:pPr marL="514350" indent="-398463" algn="just">
              <a:buClr>
                <a:srgbClr val="8F5A0B"/>
              </a:buClr>
              <a:buFont typeface="+mj-lt"/>
              <a:buAutoNum type="alphaLcParenR"/>
            </a:pPr>
            <a:r>
              <a:rPr lang="en-US" dirty="0" smtClean="0">
                <a:latin typeface="Perpetua" pitchFamily="18" charset="0"/>
              </a:rPr>
              <a:t>It is </a:t>
            </a:r>
            <a:r>
              <a:rPr lang="en-US" i="1" u="sng" dirty="0" smtClean="0">
                <a:latin typeface="Perpetua" pitchFamily="18" charset="0"/>
              </a:rPr>
              <a:t>due to be settled </a:t>
            </a:r>
            <a:r>
              <a:rPr lang="en-US" dirty="0" smtClean="0">
                <a:latin typeface="Perpetua" pitchFamily="18" charset="0"/>
              </a:rPr>
              <a:t>within 12 months after the reporting date; or</a:t>
            </a:r>
          </a:p>
          <a:p>
            <a:pPr marL="514350" indent="-398463" algn="just">
              <a:buClr>
                <a:srgbClr val="8F5A0B"/>
              </a:buClr>
              <a:buFont typeface="+mj-lt"/>
              <a:buAutoNum type="alphaLcParenR"/>
            </a:pPr>
            <a:r>
              <a:rPr lang="en-US" dirty="0" smtClean="0">
                <a:latin typeface="Perpetua" pitchFamily="18" charset="0"/>
              </a:rPr>
              <a:t> The company does not have an unconditional right to defer settlement of the liability for at least 12 months after the reporting date. Terms of a liability that could, at the option of the counterparty, result in its settlement by the issue of equity instruments do not affect its classification.</a:t>
            </a:r>
          </a:p>
          <a:p>
            <a:pPr marL="115888" indent="-115888">
              <a:buNone/>
            </a:pPr>
            <a:r>
              <a:rPr lang="en-US" b="1" dirty="0" smtClean="0">
                <a:solidFill>
                  <a:srgbClr val="00B050"/>
                </a:solidFill>
                <a:latin typeface="Perpetua" pitchFamily="18" charset="0"/>
              </a:rPr>
              <a:t>   </a:t>
            </a:r>
          </a:p>
          <a:p>
            <a:pPr marL="115888" indent="-115888">
              <a:buNone/>
            </a:pPr>
            <a:r>
              <a:rPr lang="en-US" b="1" u="sng" dirty="0" smtClean="0">
                <a:solidFill>
                  <a:srgbClr val="0070C0"/>
                </a:solidFill>
                <a:latin typeface="Perpetua" pitchFamily="18" charset="0"/>
              </a:rPr>
              <a:t>All other liabilities shall be classified as non-current</a:t>
            </a:r>
          </a:p>
          <a:p>
            <a:endParaRPr lang="en-US" dirty="0"/>
          </a:p>
        </p:txBody>
      </p:sp>
      <p:sp>
        <p:nvSpPr>
          <p:cNvPr id="4" name="Action Button: Back or Previous 3">
            <a:hlinkClick r:id="" action="ppaction://customshow?id=20" highlightClick="1"/>
          </p:cNvPr>
          <p:cNvSpPr/>
          <p:nvPr/>
        </p:nvSpPr>
        <p:spPr>
          <a:xfrm>
            <a:off x="8229600" y="6248400"/>
            <a:ext cx="6858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effectLst/>
              <a:uLnTx/>
              <a:uFillTx/>
              <a:latin typeface="+mn-lt"/>
              <a:ea typeface="+mn-ea"/>
              <a:cs typeface="+mn-cs"/>
            </a:endParaRPr>
          </a:p>
        </p:txBody>
      </p:sp>
      <p:sp>
        <p:nvSpPr>
          <p:cNvPr id="6" name="Action Button: Forward or Next 5">
            <a:hlinkClick r:id="" action="ppaction://customshow?id=26&amp;return=true" highlightClick="1"/>
          </p:cNvPr>
          <p:cNvSpPr/>
          <p:nvPr/>
        </p:nvSpPr>
        <p:spPr>
          <a:xfrm>
            <a:off x="1752600" y="2286000"/>
            <a:ext cx="381000" cy="228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57200"/>
          </a:xfrm>
        </p:spPr>
        <p:txBody>
          <a:bodyPr>
            <a:normAutofit fontScale="90000"/>
          </a:bodyPr>
          <a:lstStyle/>
          <a:p>
            <a:pPr algn="ctr"/>
            <a:r>
              <a:rPr lang="en-US" dirty="0" smtClean="0"/>
              <a:t>Operating cycle</a:t>
            </a:r>
            <a:endParaRPr lang="en-US" dirty="0"/>
          </a:p>
        </p:txBody>
      </p:sp>
      <p:sp>
        <p:nvSpPr>
          <p:cNvPr id="3" name="Content Placeholder 2"/>
          <p:cNvSpPr>
            <a:spLocks noGrp="1"/>
          </p:cNvSpPr>
          <p:nvPr>
            <p:ph idx="1"/>
          </p:nvPr>
        </p:nvSpPr>
        <p:spPr>
          <a:xfrm>
            <a:off x="304800" y="1219200"/>
            <a:ext cx="8686800" cy="4860927"/>
          </a:xfrm>
        </p:spPr>
        <p:txBody>
          <a:bodyPr>
            <a:normAutofit/>
          </a:bodyPr>
          <a:lstStyle/>
          <a:p>
            <a:pPr algn="just">
              <a:buFont typeface="Wingdings" pitchFamily="2" charset="2"/>
              <a:buChar char="Ø"/>
            </a:pPr>
            <a:r>
              <a:rPr lang="en-US" sz="2000" dirty="0" smtClean="0">
                <a:latin typeface="Arial" pitchFamily="34" charset="0"/>
                <a:cs typeface="Arial" pitchFamily="34" charset="0"/>
              </a:rPr>
              <a:t>An operating cycle is the time between the acquisition of assets for processing and their realization in cash or cash equivalents. </a:t>
            </a:r>
          </a:p>
          <a:p>
            <a:pPr algn="just">
              <a:buNone/>
            </a:pPr>
            <a:endParaRPr lang="en-US" sz="2000" dirty="0" smtClean="0">
              <a:latin typeface="Arial" pitchFamily="34" charset="0"/>
              <a:cs typeface="Arial" pitchFamily="34" charset="0"/>
            </a:endParaRPr>
          </a:p>
          <a:p>
            <a:pPr algn="just">
              <a:buFont typeface="Wingdings" pitchFamily="2" charset="2"/>
              <a:buChar char="Ø"/>
            </a:pPr>
            <a:r>
              <a:rPr lang="en-US" sz="2000" dirty="0" smtClean="0">
                <a:latin typeface="Arial" pitchFamily="34" charset="0"/>
                <a:cs typeface="Arial" pitchFamily="34" charset="0"/>
              </a:rPr>
              <a:t>Where the normal operating cycle cannot be identified, it is </a:t>
            </a:r>
            <a:r>
              <a:rPr lang="en-US" sz="2000" b="1" dirty="0" smtClean="0">
                <a:latin typeface="Arial" pitchFamily="34" charset="0"/>
                <a:cs typeface="Arial" pitchFamily="34" charset="0"/>
              </a:rPr>
              <a:t>assumed to have a duration of 12 months.</a:t>
            </a:r>
          </a:p>
          <a:p>
            <a:pPr algn="just">
              <a:buFont typeface="Wingdings" pitchFamily="2" charset="2"/>
              <a:buChar char="Ø"/>
            </a:pPr>
            <a:endParaRPr lang="en-US" sz="2000" b="1" dirty="0" smtClean="0">
              <a:latin typeface="Arial" pitchFamily="34" charset="0"/>
              <a:cs typeface="Arial" pitchFamily="34" charset="0"/>
            </a:endParaRPr>
          </a:p>
          <a:p>
            <a:pPr algn="just">
              <a:buFont typeface="Wingdings" pitchFamily="2" charset="2"/>
              <a:buChar char="Ø"/>
            </a:pPr>
            <a:r>
              <a:rPr lang="en-US" sz="2000" dirty="0" smtClean="0">
                <a:latin typeface="Arial" pitchFamily="34" charset="0"/>
                <a:cs typeface="Arial" pitchFamily="34" charset="0"/>
              </a:rPr>
              <a:t>Where a company is engaged in running multiple businesses, the operating cycle could be different for each line of business. Such a company will have to classify all the assets and liabilities of the respective business into current and non current, depending upon the operating cycle for the respective business.</a:t>
            </a:r>
            <a:endParaRPr lang="en-US"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
        <p:nvSpPr>
          <p:cNvPr id="5" name="Slide Number Placeholder 3"/>
          <p:cNvSpPr txBox="1">
            <a:spLocks/>
          </p:cNvSpPr>
          <p:nvPr/>
        </p:nvSpPr>
        <p:spPr>
          <a:xfrm>
            <a:off x="7086600" y="6473952"/>
            <a:ext cx="1901952" cy="384048"/>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effectLst/>
              <a:uLnTx/>
              <a:uFillTx/>
              <a:latin typeface="+mn-lt"/>
              <a:ea typeface="+mn-ea"/>
              <a:cs typeface="+mn-cs"/>
            </a:endParaRPr>
          </a:p>
        </p:txBody>
      </p:sp>
      <p:sp>
        <p:nvSpPr>
          <p:cNvPr id="6" name="Action Button: Back or Previous 5">
            <a:hlinkClick r:id="" action="ppaction://customshow?id=16" highlightClick="1"/>
          </p:cNvPr>
          <p:cNvSpPr/>
          <p:nvPr/>
        </p:nvSpPr>
        <p:spPr>
          <a:xfrm>
            <a:off x="8382000" y="6172200"/>
            <a:ext cx="457200" cy="228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Forward or Next 6">
            <a:hlinkClick r:id="" action="ppaction://customshow?id=27&amp;return=true" highlightClick="1"/>
          </p:cNvPr>
          <p:cNvSpPr/>
          <p:nvPr/>
        </p:nvSpPr>
        <p:spPr>
          <a:xfrm>
            <a:off x="7620000" y="1600200"/>
            <a:ext cx="457200" cy="228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762000"/>
          </a:xfrm>
        </p:spPr>
        <p:txBody>
          <a:bodyPr>
            <a:normAutofit/>
          </a:bodyPr>
          <a:lstStyle/>
          <a:p>
            <a:pPr algn="ctr"/>
            <a:r>
              <a:rPr lang="en-US" dirty="0" smtClean="0"/>
              <a:t>disclaimer</a:t>
            </a:r>
            <a:endParaRPr lang="en-US" dirty="0"/>
          </a:p>
        </p:txBody>
      </p:sp>
      <p:sp>
        <p:nvSpPr>
          <p:cNvPr id="3" name="Content Placeholder 2"/>
          <p:cNvSpPr>
            <a:spLocks noGrp="1"/>
          </p:cNvSpPr>
          <p:nvPr>
            <p:ph idx="1"/>
          </p:nvPr>
        </p:nvSpPr>
        <p:spPr>
          <a:xfrm>
            <a:off x="304800" y="1447800"/>
            <a:ext cx="8610600" cy="5029200"/>
          </a:xfrm>
        </p:spPr>
        <p:txBody>
          <a:bodyPr>
            <a:normAutofit/>
          </a:bodyPr>
          <a:lstStyle/>
          <a:p>
            <a:pPr marL="0" indent="0" algn="just">
              <a:buNone/>
            </a:pPr>
            <a:r>
              <a:rPr lang="en-US" sz="4000" dirty="0" smtClean="0">
                <a:latin typeface="Arial" pitchFamily="34" charset="0"/>
                <a:cs typeface="Arial" pitchFamily="34" charset="0"/>
              </a:rPr>
              <a:t>These are personal views of the author and shall neither be considered as professional advise  nor be constructed to be the views of ICAI, any of its Region / Branch / Study Circle.</a:t>
            </a:r>
          </a:p>
          <a:p>
            <a:endParaRPr lang="en-US" dirty="0"/>
          </a:p>
        </p:txBody>
      </p:sp>
      <p:sp>
        <p:nvSpPr>
          <p:cNvPr id="4" name="Slide Number Placeholder 3"/>
          <p:cNvSpPr>
            <a:spLocks noGrp="1"/>
          </p:cNvSpPr>
          <p:nvPr>
            <p:ph type="sldNum" sz="quarter" idx="12"/>
          </p:nvPr>
        </p:nvSpPr>
        <p:spPr>
          <a:xfrm>
            <a:off x="7315200" y="6477000"/>
            <a:ext cx="1673352" cy="384048"/>
          </a:xfrm>
        </p:spPr>
        <p:txBody>
          <a:bodyPr/>
          <a:lstStyle/>
          <a:p>
            <a:r>
              <a:rPr lang="en-US" dirty="0" smtClean="0">
                <a:solidFill>
                  <a:schemeClr val="tx1"/>
                </a:solidFill>
              </a:rPr>
              <a:t>CA Mahendra Mehta  </a:t>
            </a:r>
            <a:fld id="{B6F15528-21DE-4FAA-801E-634DDDAF4B2B}" type="slidenum">
              <a:rPr lang="en-US" smtClean="0">
                <a:solidFill>
                  <a:schemeClr val="tx1"/>
                </a:solidFill>
              </a:rPr>
              <a:pPr/>
              <a:t>2</a:t>
            </a:fld>
            <a:endParaRPr lang="en-US" dirty="0">
              <a:solidFill>
                <a:schemeClr val="tx1"/>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Line Items for Long Term Borrowings</a:t>
            </a:r>
            <a:r>
              <a:rPr lang="en-US" u="sng" dirty="0" smtClean="0">
                <a:latin typeface="Arial" pitchFamily="34" charset="0"/>
                <a:cs typeface="Arial" pitchFamily="34" charset="0"/>
              </a:rPr>
              <a:t/>
            </a:r>
            <a:br>
              <a:rPr lang="en-US" u="sng" dirty="0" smtClean="0">
                <a:latin typeface="Arial" pitchFamily="34" charset="0"/>
                <a:cs typeface="Arial" pitchFamily="34" charset="0"/>
              </a:rPr>
            </a:br>
            <a:endParaRPr lang="en-US" dirty="0"/>
          </a:p>
        </p:txBody>
      </p:sp>
      <p:graphicFrame>
        <p:nvGraphicFramePr>
          <p:cNvPr id="4" name="Content Placeholder 3"/>
          <p:cNvGraphicFramePr>
            <a:graphicFrameLocks noGrp="1"/>
          </p:cNvGraphicFramePr>
          <p:nvPr>
            <p:ph idx="1"/>
          </p:nvPr>
        </p:nvGraphicFramePr>
        <p:xfrm>
          <a:off x="228600" y="1066801"/>
          <a:ext cx="8686800" cy="4297680"/>
        </p:xfrm>
        <a:graphic>
          <a:graphicData uri="http://schemas.openxmlformats.org/drawingml/2006/table">
            <a:tbl>
              <a:tblPr firstRow="1" bandRow="1">
                <a:tableStyleId>{5C22544A-7EE6-4342-B048-85BDC9FD1C3A}</a:tableStyleId>
              </a:tblPr>
              <a:tblGrid>
                <a:gridCol w="4038600"/>
                <a:gridCol w="685800"/>
                <a:gridCol w="1981200"/>
                <a:gridCol w="1981200"/>
              </a:tblGrid>
              <a:tr h="1059234">
                <a:tc>
                  <a:txBody>
                    <a:bodyPr/>
                    <a:lstStyle/>
                    <a:p>
                      <a:r>
                        <a:rPr lang="en-US" sz="1600" dirty="0" smtClean="0">
                          <a:latin typeface="Arial" pitchFamily="34" charset="0"/>
                          <a:cs typeface="Arial" pitchFamily="34" charset="0"/>
                        </a:rPr>
                        <a:t>Particulars</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Note No.</a:t>
                      </a:r>
                      <a:endParaRPr lang="en-US" sz="1600" dirty="0">
                        <a:latin typeface="Arial" pitchFamily="34" charset="0"/>
                        <a:cs typeface="Arial" pitchFamily="34" charset="0"/>
                      </a:endParaRPr>
                    </a:p>
                  </a:txBody>
                  <a:tcPr/>
                </a:tc>
                <a:tc>
                  <a:txBody>
                    <a:bodyPr/>
                    <a:lstStyle/>
                    <a:p>
                      <a:r>
                        <a:rPr lang="en-US" sz="1600" b="1" dirty="0" smtClean="0">
                          <a:latin typeface="Arial" pitchFamily="34" charset="0"/>
                          <a:cs typeface="Arial" pitchFamily="34" charset="0"/>
                        </a:rPr>
                        <a:t>Figures as at the end of the current reporting period</a:t>
                      </a:r>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itchFamily="34" charset="0"/>
                          <a:cs typeface="Arial" pitchFamily="34" charset="0"/>
                        </a:rPr>
                        <a:t>Figures as at the end of the previous</a:t>
                      </a:r>
                      <a:r>
                        <a:rPr lang="en-US" sz="1600" b="1" baseline="0" dirty="0" smtClean="0">
                          <a:latin typeface="Arial" pitchFamily="34" charset="0"/>
                          <a:cs typeface="Arial" pitchFamily="34" charset="0"/>
                        </a:rPr>
                        <a:t> </a:t>
                      </a:r>
                      <a:r>
                        <a:rPr lang="en-US" sz="1600" b="1" dirty="0" smtClean="0">
                          <a:latin typeface="Arial" pitchFamily="34" charset="0"/>
                          <a:cs typeface="Arial" pitchFamily="34" charset="0"/>
                        </a:rPr>
                        <a:t>reporting period</a:t>
                      </a:r>
                      <a:endParaRPr lang="en-US" sz="1600" dirty="0" smtClean="0">
                        <a:latin typeface="Arial" pitchFamily="34" charset="0"/>
                        <a:cs typeface="Arial" pitchFamily="34" charset="0"/>
                      </a:endParaRPr>
                    </a:p>
                  </a:txBody>
                  <a:tcPr/>
                </a:tc>
              </a:tr>
              <a:tr h="363166">
                <a:tc>
                  <a:txBody>
                    <a:bodyPr/>
                    <a:lstStyle/>
                    <a:p>
                      <a:pPr marL="0" algn="l" rtl="0" eaLnBrk="1" latinLnBrk="0" hangingPunct="1"/>
                      <a:r>
                        <a:rPr kumimoji="0" lang="en-US" sz="1600" kern="1200" dirty="0" smtClean="0">
                          <a:solidFill>
                            <a:schemeClr val="dk1"/>
                          </a:solidFill>
                          <a:latin typeface="Arial" pitchFamily="34" charset="0"/>
                          <a:ea typeface="+mn-ea"/>
                          <a:cs typeface="Arial" pitchFamily="34" charset="0"/>
                        </a:rPr>
                        <a:t>Bonds/Debentures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8171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Arial" pitchFamily="34" charset="0"/>
                          <a:ea typeface="+mn-ea"/>
                          <a:cs typeface="Arial" pitchFamily="34" charset="0"/>
                        </a:rPr>
                        <a:t>Term loans</a:t>
                      </a:r>
                    </a:p>
                    <a:p>
                      <a:pPr marL="0" indent="-57150" algn="l" rtl="0" eaLnBrk="1" latinLnBrk="0" hangingPunct="1">
                        <a:buClr>
                          <a:srgbClr val="955A1F"/>
                        </a:buClr>
                        <a:buFont typeface="+mj-lt"/>
                        <a:buAutoNum type="romanLcPeriod"/>
                      </a:pPr>
                      <a:r>
                        <a:rPr kumimoji="0" lang="en-US" sz="1600" kern="1200" dirty="0" smtClean="0">
                          <a:solidFill>
                            <a:schemeClr val="dk1"/>
                          </a:solidFill>
                          <a:latin typeface="Arial" pitchFamily="34" charset="0"/>
                          <a:ea typeface="+mn-ea"/>
                          <a:cs typeface="Arial" pitchFamily="34" charset="0"/>
                        </a:rPr>
                        <a:t> From Banks </a:t>
                      </a:r>
                    </a:p>
                    <a:p>
                      <a:pPr marL="0" indent="-57150" algn="l" rtl="0" eaLnBrk="1" latinLnBrk="0" hangingPunct="1">
                        <a:buClr>
                          <a:srgbClr val="955A1F"/>
                        </a:buClr>
                        <a:buFont typeface="+mj-lt"/>
                        <a:buAutoNum type="romanLcPeriod"/>
                      </a:pPr>
                      <a:r>
                        <a:rPr kumimoji="0" lang="en-US" sz="1600" kern="1200" dirty="0" smtClean="0">
                          <a:solidFill>
                            <a:schemeClr val="dk1"/>
                          </a:solidFill>
                          <a:latin typeface="Arial" pitchFamily="34" charset="0"/>
                          <a:ea typeface="+mn-ea"/>
                          <a:cs typeface="Arial" pitchFamily="34" charset="0"/>
                        </a:rPr>
                        <a:t>From other parties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63166">
                <a:tc>
                  <a:txBody>
                    <a:bodyPr/>
                    <a:lstStyle/>
                    <a:p>
                      <a:pPr marL="0" algn="l" rtl="0" eaLnBrk="1" latinLnBrk="0" hangingPunct="1"/>
                      <a:r>
                        <a:rPr kumimoji="0" lang="en-US" sz="1600" kern="1200" dirty="0" smtClean="0">
                          <a:solidFill>
                            <a:schemeClr val="dk1"/>
                          </a:solidFill>
                          <a:latin typeface="Arial" pitchFamily="34" charset="0"/>
                          <a:ea typeface="+mn-ea"/>
                          <a:cs typeface="Arial" pitchFamily="34" charset="0"/>
                        </a:rPr>
                        <a:t>Deferred payment liabilities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63166">
                <a:tc>
                  <a:txBody>
                    <a:bodyPr/>
                    <a:lstStyle/>
                    <a:p>
                      <a:pPr marL="0" algn="l" rtl="0" eaLnBrk="1" latinLnBrk="0" hangingPunct="1"/>
                      <a:r>
                        <a:rPr kumimoji="0" lang="en-US" sz="1600" kern="1200" dirty="0" smtClean="0">
                          <a:solidFill>
                            <a:schemeClr val="dk1"/>
                          </a:solidFill>
                          <a:latin typeface="Arial" pitchFamily="34" charset="0"/>
                          <a:ea typeface="+mn-ea"/>
                          <a:cs typeface="Arial" pitchFamily="34" charset="0"/>
                        </a:rPr>
                        <a:t>Deposits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63166">
                <a:tc>
                  <a:txBody>
                    <a:bodyPr/>
                    <a:lstStyle/>
                    <a:p>
                      <a:pPr marL="0" algn="l" rtl="0" eaLnBrk="1" latinLnBrk="0" hangingPunct="1"/>
                      <a:r>
                        <a:rPr kumimoji="0" lang="en-US" sz="1600" kern="1200" dirty="0" smtClean="0">
                          <a:solidFill>
                            <a:schemeClr val="dk1"/>
                          </a:solidFill>
                          <a:latin typeface="Arial" pitchFamily="34" charset="0"/>
                          <a:ea typeface="+mn-ea"/>
                          <a:cs typeface="Arial" pitchFamily="34" charset="0"/>
                        </a:rPr>
                        <a:t>Loans and advances from related parties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575013">
                <a:tc>
                  <a:txBody>
                    <a:bodyPr/>
                    <a:lstStyle/>
                    <a:p>
                      <a:pPr marL="0" algn="l" rtl="0" eaLnBrk="1" latinLnBrk="0" hangingPunct="1"/>
                      <a:r>
                        <a:rPr kumimoji="0" lang="en-US" sz="1600" kern="1200" dirty="0" smtClean="0">
                          <a:solidFill>
                            <a:schemeClr val="dk1"/>
                          </a:solidFill>
                          <a:latin typeface="Arial" pitchFamily="34" charset="0"/>
                          <a:ea typeface="+mn-ea"/>
                          <a:cs typeface="Arial" pitchFamily="34" charset="0"/>
                        </a:rPr>
                        <a:t>Long-term maturities of finance lease obligations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631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Arial" pitchFamily="34" charset="0"/>
                          <a:ea typeface="+mn-ea"/>
                          <a:cs typeface="Arial" pitchFamily="34" charset="0"/>
                        </a:rPr>
                        <a:t>Other loans and advances(specify nature)</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bl>
          </a:graphicData>
        </a:graphic>
      </p:graphicFrame>
      <p:sp>
        <p:nvSpPr>
          <p:cNvPr id="6" name="TextBox 5"/>
          <p:cNvSpPr txBox="1"/>
          <p:nvPr/>
        </p:nvSpPr>
        <p:spPr>
          <a:xfrm>
            <a:off x="228600" y="5410200"/>
            <a:ext cx="8686800" cy="1077218"/>
          </a:xfrm>
          <a:prstGeom prst="rect">
            <a:avLst/>
          </a:prstGeom>
          <a:noFill/>
        </p:spPr>
        <p:txBody>
          <a:bodyPr wrap="square" rtlCol="0">
            <a:spAutoFit/>
          </a:bodyPr>
          <a:lstStyle/>
          <a:p>
            <a:r>
              <a:rPr lang="en-US" sz="1600" dirty="0" smtClean="0">
                <a:latin typeface="Arial" pitchFamily="34" charset="0"/>
                <a:cs typeface="Arial" pitchFamily="34" charset="0"/>
              </a:rPr>
              <a:t>Borrowings shall further be sub-classified as secured &amp; unsecured. Nature of security shall be specified separately in each case.</a:t>
            </a:r>
          </a:p>
          <a:p>
            <a:r>
              <a:rPr lang="en-US" sz="1600" dirty="0" smtClean="0">
                <a:latin typeface="Arial" pitchFamily="34" charset="0"/>
                <a:cs typeface="Arial" pitchFamily="34" charset="0"/>
              </a:rPr>
              <a:t>Where loans have been guaranteed by directors or others, the aggregate amount of such loans under each head shall be disclosed</a:t>
            </a:r>
            <a:endParaRPr lang="en-US" dirty="0"/>
          </a:p>
        </p:txBody>
      </p:sp>
      <p:sp>
        <p:nvSpPr>
          <p:cNvPr id="7" name="Action Button: Back or Previous 6">
            <a:hlinkClick r:id="" action="ppaction://customshow?id=20" highlightClick="1"/>
          </p:cNvPr>
          <p:cNvSpPr/>
          <p:nvPr/>
        </p:nvSpPr>
        <p:spPr>
          <a:xfrm>
            <a:off x="8305800" y="6248400"/>
            <a:ext cx="6096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609600"/>
          </a:xfrm>
        </p:spPr>
        <p:txBody>
          <a:bodyPr>
            <a:normAutofit/>
          </a:bodyPr>
          <a:lstStyle/>
          <a:p>
            <a:pPr algn="ctr"/>
            <a:r>
              <a:rPr lang="en-US" sz="3200" dirty="0" smtClean="0"/>
              <a:t>Line Items for other Long Term liabilities</a:t>
            </a:r>
          </a:p>
        </p:txBody>
      </p:sp>
      <p:graphicFrame>
        <p:nvGraphicFramePr>
          <p:cNvPr id="4" name="Content Placeholder 3"/>
          <p:cNvGraphicFramePr>
            <a:graphicFrameLocks noGrp="1"/>
          </p:cNvGraphicFramePr>
          <p:nvPr>
            <p:ph idx="1"/>
          </p:nvPr>
        </p:nvGraphicFramePr>
        <p:xfrm>
          <a:off x="304800" y="1295400"/>
          <a:ext cx="8534400" cy="3992880"/>
        </p:xfrm>
        <a:graphic>
          <a:graphicData uri="http://schemas.openxmlformats.org/drawingml/2006/table">
            <a:tbl>
              <a:tblPr firstRow="1" bandRow="1">
                <a:tableStyleId>{5C22544A-7EE6-4342-B048-85BDC9FD1C3A}</a:tableStyleId>
              </a:tblPr>
              <a:tblGrid>
                <a:gridCol w="4120055"/>
                <a:gridCol w="809297"/>
                <a:gridCol w="1839310"/>
                <a:gridCol w="1765738"/>
              </a:tblGrid>
              <a:tr h="973189">
                <a:tc>
                  <a:txBody>
                    <a:bodyPr/>
                    <a:lstStyle/>
                    <a:p>
                      <a:r>
                        <a:rPr lang="en-US" sz="1600" dirty="0" smtClean="0">
                          <a:latin typeface="Arial" pitchFamily="34" charset="0"/>
                          <a:cs typeface="Arial" pitchFamily="34" charset="0"/>
                        </a:rPr>
                        <a:t>Particulars</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Note No.</a:t>
                      </a:r>
                      <a:endParaRPr lang="en-US" sz="1600" dirty="0">
                        <a:latin typeface="Arial" pitchFamily="34" charset="0"/>
                        <a:cs typeface="Arial" pitchFamily="34" charset="0"/>
                      </a:endParaRPr>
                    </a:p>
                  </a:txBody>
                  <a:tcPr/>
                </a:tc>
                <a:tc>
                  <a:txBody>
                    <a:bodyPr/>
                    <a:lstStyle/>
                    <a:p>
                      <a:r>
                        <a:rPr lang="en-US" sz="1600" b="1" dirty="0" smtClean="0">
                          <a:latin typeface="Arial" pitchFamily="34" charset="0"/>
                          <a:cs typeface="Arial" pitchFamily="34" charset="0"/>
                        </a:rPr>
                        <a:t>Figures as at the end of the current reporting period</a:t>
                      </a:r>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itchFamily="34" charset="0"/>
                          <a:cs typeface="Arial" pitchFamily="34" charset="0"/>
                        </a:rPr>
                        <a:t>Figures as at the end of the previous</a:t>
                      </a:r>
                      <a:r>
                        <a:rPr lang="en-US" sz="1600" b="1" baseline="0" dirty="0" smtClean="0">
                          <a:latin typeface="Arial" pitchFamily="34" charset="0"/>
                          <a:cs typeface="Arial" pitchFamily="34" charset="0"/>
                        </a:rPr>
                        <a:t> </a:t>
                      </a:r>
                      <a:r>
                        <a:rPr lang="en-US" sz="1600" b="1" dirty="0" smtClean="0">
                          <a:latin typeface="Arial" pitchFamily="34" charset="0"/>
                          <a:cs typeface="Arial" pitchFamily="34" charset="0"/>
                        </a:rPr>
                        <a:t>reporting period</a:t>
                      </a:r>
                      <a:endParaRPr lang="en-US" sz="1600" dirty="0" smtClean="0">
                        <a:latin typeface="Arial" pitchFamily="34" charset="0"/>
                        <a:cs typeface="Arial" pitchFamily="34" charset="0"/>
                      </a:endParaRPr>
                    </a:p>
                  </a:txBody>
                  <a:tcPr/>
                </a:tc>
              </a:tr>
              <a:tr h="1281365">
                <a:tc>
                  <a:txBody>
                    <a:bodyPr/>
                    <a:lstStyle/>
                    <a:p>
                      <a:r>
                        <a:rPr lang="en-US" sz="1800" dirty="0" smtClean="0"/>
                        <a:t>Trade payables – A payable shall be classified</a:t>
                      </a:r>
                      <a:r>
                        <a:rPr lang="en-US" sz="1800" baseline="0" dirty="0" smtClean="0"/>
                        <a:t> as a trade payable if it is in respect of the amount due on account of goods purchased or services rendered in the normal course of business.</a:t>
                      </a:r>
                      <a:endParaRPr lang="en-US" sz="18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975360">
                <a:tc>
                  <a:txBody>
                    <a:bodyPr/>
                    <a:lstStyle/>
                    <a:p>
                      <a:r>
                        <a:rPr lang="en-US" sz="1800" dirty="0" smtClean="0"/>
                        <a:t>Others  </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Example: long term operating lease,      retention money from contractor’s bill, etc.</a:t>
                      </a:r>
                    </a:p>
                    <a:p>
                      <a:endParaRPr lang="en-US" sz="18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bl>
          </a:graphicData>
        </a:graphic>
      </p:graphicFrame>
      <p:sp>
        <p:nvSpPr>
          <p:cNvPr id="8"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effectLst/>
              <a:uLnTx/>
              <a:uFillTx/>
              <a:latin typeface="+mn-lt"/>
              <a:ea typeface="+mn-ea"/>
              <a:cs typeface="+mn-cs"/>
            </a:endParaRPr>
          </a:p>
        </p:txBody>
      </p:sp>
      <p:sp>
        <p:nvSpPr>
          <p:cNvPr id="9" name="Action Button: Back or Previous 8">
            <a:hlinkClick r:id="" action="ppaction://customshow?id=20" highlightClick="1"/>
          </p:cNvPr>
          <p:cNvSpPr/>
          <p:nvPr/>
        </p:nvSpPr>
        <p:spPr>
          <a:xfrm>
            <a:off x="8305800" y="6248400"/>
            <a:ext cx="6096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81000"/>
          </a:xfrm>
        </p:spPr>
        <p:txBody>
          <a:bodyPr>
            <a:normAutofit fontScale="90000"/>
          </a:bodyPr>
          <a:lstStyle/>
          <a:p>
            <a:pPr algn="ctr"/>
            <a:r>
              <a:rPr lang="en-US" dirty="0" smtClean="0"/>
              <a:t>Line Items for short term borrowings</a:t>
            </a:r>
            <a:endParaRPr lang="en-US" dirty="0"/>
          </a:p>
        </p:txBody>
      </p:sp>
      <p:graphicFrame>
        <p:nvGraphicFramePr>
          <p:cNvPr id="4" name="Content Placeholder 3"/>
          <p:cNvGraphicFramePr>
            <a:graphicFrameLocks noGrp="1"/>
          </p:cNvGraphicFramePr>
          <p:nvPr>
            <p:ph idx="1"/>
          </p:nvPr>
        </p:nvGraphicFramePr>
        <p:xfrm>
          <a:off x="304800" y="1295403"/>
          <a:ext cx="8610600" cy="3124197"/>
        </p:xfrm>
        <a:graphic>
          <a:graphicData uri="http://schemas.openxmlformats.org/drawingml/2006/table">
            <a:tbl>
              <a:tblPr firstRow="1" bandRow="1">
                <a:tableStyleId>{5C22544A-7EE6-4342-B048-85BDC9FD1C3A}</a:tableStyleId>
              </a:tblPr>
              <a:tblGrid>
                <a:gridCol w="4038600"/>
                <a:gridCol w="685800"/>
                <a:gridCol w="1905000"/>
                <a:gridCol w="1981200"/>
              </a:tblGrid>
              <a:tr h="990597">
                <a:tc>
                  <a:txBody>
                    <a:bodyPr/>
                    <a:lstStyle/>
                    <a:p>
                      <a:r>
                        <a:rPr lang="en-US" sz="1600" dirty="0" smtClean="0">
                          <a:latin typeface="Arial" pitchFamily="34" charset="0"/>
                          <a:cs typeface="Arial" pitchFamily="34" charset="0"/>
                        </a:rPr>
                        <a:t>Particulars</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Note No.</a:t>
                      </a:r>
                      <a:endParaRPr lang="en-US" sz="1600" dirty="0">
                        <a:latin typeface="Arial" pitchFamily="34" charset="0"/>
                        <a:cs typeface="Arial" pitchFamily="34" charset="0"/>
                      </a:endParaRPr>
                    </a:p>
                  </a:txBody>
                  <a:tcPr/>
                </a:tc>
                <a:tc>
                  <a:txBody>
                    <a:bodyPr/>
                    <a:lstStyle/>
                    <a:p>
                      <a:r>
                        <a:rPr lang="en-US" sz="1600" b="1" dirty="0" smtClean="0">
                          <a:latin typeface="Arial" pitchFamily="34" charset="0"/>
                          <a:cs typeface="Arial" pitchFamily="34" charset="0"/>
                        </a:rPr>
                        <a:t>Figures as at the end of the current reporting period</a:t>
                      </a:r>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itchFamily="34" charset="0"/>
                          <a:cs typeface="Arial" pitchFamily="34" charset="0"/>
                        </a:rPr>
                        <a:t>Figures as at the end of the previous</a:t>
                      </a:r>
                      <a:r>
                        <a:rPr lang="en-US" sz="1600" b="1" baseline="0" dirty="0" smtClean="0">
                          <a:latin typeface="Arial" pitchFamily="34" charset="0"/>
                          <a:cs typeface="Arial" pitchFamily="34" charset="0"/>
                        </a:rPr>
                        <a:t> </a:t>
                      </a:r>
                      <a:r>
                        <a:rPr lang="en-US" sz="1600" b="1" dirty="0" smtClean="0">
                          <a:latin typeface="Arial" pitchFamily="34" charset="0"/>
                          <a:cs typeface="Arial" pitchFamily="34" charset="0"/>
                        </a:rPr>
                        <a:t>reporting period</a:t>
                      </a:r>
                      <a:endParaRPr lang="en-US" sz="1600" dirty="0" smtClean="0">
                        <a:latin typeface="Arial" pitchFamily="34" charset="0"/>
                        <a:cs typeface="Arial" pitchFamily="34" charset="0"/>
                      </a:endParaRPr>
                    </a:p>
                  </a:txBody>
                  <a:tcPr/>
                </a:tc>
              </a:tr>
              <a:tr h="754377">
                <a:tc>
                  <a:txBody>
                    <a:bodyPr/>
                    <a:lstStyle/>
                    <a:p>
                      <a:pPr marL="457200" indent="-457200">
                        <a:buClr>
                          <a:srgbClr val="955A1F"/>
                        </a:buClr>
                        <a:buFont typeface="+mj-lt"/>
                        <a:buNone/>
                      </a:pPr>
                      <a:r>
                        <a:rPr lang="en-US" sz="1600" dirty="0" smtClean="0">
                          <a:latin typeface="Arial" pitchFamily="34" charset="0"/>
                          <a:cs typeface="Arial" pitchFamily="34" charset="0"/>
                        </a:rPr>
                        <a:t>Loans repayable on demand</a:t>
                      </a:r>
                    </a:p>
                    <a:p>
                      <a:pPr marL="457200" indent="-166688">
                        <a:buClr>
                          <a:srgbClr val="955A1F"/>
                        </a:buClr>
                        <a:buFont typeface="+mj-lt"/>
                        <a:buAutoNum type="romanUcPeriod"/>
                      </a:pPr>
                      <a:r>
                        <a:rPr lang="en-US" sz="1600" dirty="0" smtClean="0">
                          <a:latin typeface="Arial" pitchFamily="34" charset="0"/>
                          <a:cs typeface="Arial" pitchFamily="34" charset="0"/>
                        </a:rPr>
                        <a:t>From Bank </a:t>
                      </a:r>
                    </a:p>
                    <a:p>
                      <a:pPr marL="457200" indent="-166688">
                        <a:buClr>
                          <a:srgbClr val="955A1F"/>
                        </a:buClr>
                        <a:buFont typeface="+mj-lt"/>
                        <a:buAutoNum type="romanUcPeriod"/>
                      </a:pPr>
                      <a:r>
                        <a:rPr lang="en-US" sz="1600" dirty="0" smtClean="0">
                          <a:latin typeface="Arial" pitchFamily="34" charset="0"/>
                          <a:cs typeface="Arial" pitchFamily="34" charset="0"/>
                        </a:rPr>
                        <a:t>From Others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96237">
                <a:tc>
                  <a:txBody>
                    <a:bodyPr/>
                    <a:lstStyle/>
                    <a:p>
                      <a:pPr marL="457200" indent="-457200">
                        <a:buClr>
                          <a:srgbClr val="955A1F"/>
                        </a:buClr>
                        <a:buFont typeface="+mj-lt"/>
                        <a:buNone/>
                      </a:pPr>
                      <a:r>
                        <a:rPr lang="en-US" sz="1600" dirty="0" smtClean="0">
                          <a:latin typeface="Arial" pitchFamily="34" charset="0"/>
                          <a:cs typeface="Arial" pitchFamily="34" charset="0"/>
                        </a:rPr>
                        <a:t>Loans and advances on related parties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04800">
                <a:tc>
                  <a:txBody>
                    <a:bodyPr/>
                    <a:lstStyle/>
                    <a:p>
                      <a:pPr marL="457200" indent="-457200">
                        <a:buClr>
                          <a:srgbClr val="955A1F"/>
                        </a:buClr>
                        <a:buFont typeface="+mj-lt"/>
                        <a:buNone/>
                      </a:pPr>
                      <a:r>
                        <a:rPr lang="en-US" sz="1600" dirty="0" smtClean="0">
                          <a:latin typeface="Arial" pitchFamily="34" charset="0"/>
                          <a:cs typeface="Arial" pitchFamily="34" charset="0"/>
                        </a:rPr>
                        <a:t>Deposits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472440">
                <a:tc>
                  <a:txBody>
                    <a:bodyPr/>
                    <a:lstStyle/>
                    <a:p>
                      <a:pPr marL="457200" indent="-457200">
                        <a:buClr>
                          <a:srgbClr val="955A1F"/>
                        </a:buClr>
                        <a:buFont typeface="+mj-lt"/>
                        <a:buNone/>
                      </a:pPr>
                      <a:r>
                        <a:rPr lang="en-US" sz="1600" dirty="0" smtClean="0">
                          <a:latin typeface="Arial" pitchFamily="34" charset="0"/>
                          <a:cs typeface="Arial" pitchFamily="34" charset="0"/>
                        </a:rPr>
                        <a:t>Other loans and advances(Specify nature)</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bl>
          </a:graphicData>
        </a:graphic>
      </p:graphicFrame>
      <p:sp>
        <p:nvSpPr>
          <p:cNvPr id="6" name="TextBox 5"/>
          <p:cNvSpPr txBox="1"/>
          <p:nvPr/>
        </p:nvSpPr>
        <p:spPr>
          <a:xfrm>
            <a:off x="304800" y="4800600"/>
            <a:ext cx="8610600" cy="1477328"/>
          </a:xfrm>
          <a:prstGeom prst="rect">
            <a:avLst/>
          </a:prstGeom>
          <a:noFill/>
        </p:spPr>
        <p:txBody>
          <a:bodyPr wrap="square" rtlCol="0">
            <a:spAutoFit/>
          </a:bodyPr>
          <a:lstStyle/>
          <a:p>
            <a:pPr marL="174625" indent="-174625">
              <a:buClr>
                <a:schemeClr val="accent2"/>
              </a:buClr>
              <a:buFont typeface="Wingdings" pitchFamily="2" charset="2"/>
              <a:buChar char="Ø"/>
            </a:pPr>
            <a:r>
              <a:rPr lang="en-US" dirty="0" smtClean="0">
                <a:latin typeface="Arial" pitchFamily="34" charset="0"/>
                <a:cs typeface="Arial" pitchFamily="34" charset="0"/>
              </a:rPr>
              <a:t>Borrowings shall further be sub-classified as secured &amp; unsecured. Nature of security shall be specified separately in each case.</a:t>
            </a:r>
          </a:p>
          <a:p>
            <a:pPr>
              <a:buClr>
                <a:schemeClr val="accent2"/>
              </a:buClr>
              <a:buFont typeface="Wingdings" pitchFamily="2" charset="2"/>
              <a:buChar char="Ø"/>
            </a:pPr>
            <a:endParaRPr lang="en-US" dirty="0" smtClean="0">
              <a:latin typeface="Arial" pitchFamily="34" charset="0"/>
              <a:cs typeface="Arial" pitchFamily="34" charset="0"/>
            </a:endParaRPr>
          </a:p>
          <a:p>
            <a:pPr marL="174625" indent="-174625">
              <a:buClr>
                <a:schemeClr val="accent2"/>
              </a:buClr>
              <a:buFont typeface="Wingdings" pitchFamily="2" charset="2"/>
              <a:buChar char="Ø"/>
            </a:pPr>
            <a:r>
              <a:rPr lang="en-US" dirty="0" smtClean="0">
                <a:latin typeface="Arial" pitchFamily="34" charset="0"/>
                <a:cs typeface="Arial" pitchFamily="34" charset="0"/>
              </a:rPr>
              <a:t>Where loans have been guaranteed by directors or others, the aggregate amount of such loans under each head shall be disclosed</a:t>
            </a:r>
          </a:p>
        </p:txBody>
      </p:sp>
      <p:sp>
        <p:nvSpPr>
          <p:cNvPr id="5" name="Action Button: Back or Previous 4">
            <a:hlinkClick r:id="" action="ppaction://customshow?id=20" highlightClick="1"/>
          </p:cNvPr>
          <p:cNvSpPr/>
          <p:nvPr/>
        </p:nvSpPr>
        <p:spPr>
          <a:xfrm>
            <a:off x="8229600" y="6248400"/>
            <a:ext cx="6858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304800"/>
          </a:xfrm>
        </p:spPr>
        <p:txBody>
          <a:bodyPr>
            <a:normAutofit fontScale="90000"/>
          </a:bodyPr>
          <a:lstStyle/>
          <a:p>
            <a:pPr algn="ctr"/>
            <a:r>
              <a:rPr lang="en-US" dirty="0" smtClean="0"/>
              <a:t>Line Items for Other Current liabilities</a:t>
            </a:r>
            <a:endParaRPr lang="en-US" dirty="0"/>
          </a:p>
        </p:txBody>
      </p:sp>
      <p:graphicFrame>
        <p:nvGraphicFramePr>
          <p:cNvPr id="4" name="Content Placeholder 3"/>
          <p:cNvGraphicFramePr>
            <a:graphicFrameLocks noGrp="1"/>
          </p:cNvGraphicFramePr>
          <p:nvPr>
            <p:ph idx="1"/>
          </p:nvPr>
        </p:nvGraphicFramePr>
        <p:xfrm>
          <a:off x="228601" y="579120"/>
          <a:ext cx="8763002" cy="5821680"/>
        </p:xfrm>
        <a:graphic>
          <a:graphicData uri="http://schemas.openxmlformats.org/drawingml/2006/table">
            <a:tbl>
              <a:tblPr firstRow="1" bandRow="1">
                <a:tableStyleId>{5C22544A-7EE6-4342-B048-85BDC9FD1C3A}</a:tableStyleId>
              </a:tblPr>
              <a:tblGrid>
                <a:gridCol w="4110080"/>
                <a:gridCol w="697939"/>
                <a:gridCol w="1897583"/>
                <a:gridCol w="2057400"/>
              </a:tblGrid>
              <a:tr h="1005361">
                <a:tc>
                  <a:txBody>
                    <a:bodyPr/>
                    <a:lstStyle/>
                    <a:p>
                      <a:r>
                        <a:rPr lang="en-US" sz="1600" dirty="0" smtClean="0">
                          <a:latin typeface="Arial" pitchFamily="34" charset="0"/>
                          <a:cs typeface="Arial" pitchFamily="34" charset="0"/>
                        </a:rPr>
                        <a:t>Particulars</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Note No.</a:t>
                      </a:r>
                      <a:endParaRPr lang="en-US" sz="1600" dirty="0">
                        <a:latin typeface="Arial" pitchFamily="34" charset="0"/>
                        <a:cs typeface="Arial" pitchFamily="34" charset="0"/>
                      </a:endParaRPr>
                    </a:p>
                  </a:txBody>
                  <a:tcPr/>
                </a:tc>
                <a:tc>
                  <a:txBody>
                    <a:bodyPr/>
                    <a:lstStyle/>
                    <a:p>
                      <a:r>
                        <a:rPr lang="en-US" sz="1600" b="1" dirty="0" smtClean="0">
                          <a:latin typeface="Arial" pitchFamily="34" charset="0"/>
                          <a:cs typeface="Arial" pitchFamily="34" charset="0"/>
                        </a:rPr>
                        <a:t>Figures as at the end of the current reporting period</a:t>
                      </a:r>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itchFamily="34" charset="0"/>
                          <a:cs typeface="Arial" pitchFamily="34" charset="0"/>
                        </a:rPr>
                        <a:t>Figures as at the end of the previous</a:t>
                      </a:r>
                      <a:r>
                        <a:rPr lang="en-US" sz="1600" b="1" baseline="0" dirty="0" smtClean="0">
                          <a:latin typeface="Arial" pitchFamily="34" charset="0"/>
                          <a:cs typeface="Arial" pitchFamily="34" charset="0"/>
                        </a:rPr>
                        <a:t> </a:t>
                      </a:r>
                      <a:r>
                        <a:rPr lang="en-US" sz="1600" b="1" dirty="0" smtClean="0">
                          <a:latin typeface="Arial" pitchFamily="34" charset="0"/>
                          <a:cs typeface="Arial" pitchFamily="34" charset="0"/>
                        </a:rPr>
                        <a:t>reporting period</a:t>
                      </a:r>
                      <a:endParaRPr lang="en-US" sz="1600" dirty="0" smtClean="0">
                        <a:latin typeface="Arial" pitchFamily="34" charset="0"/>
                        <a:cs typeface="Arial" pitchFamily="34" charset="0"/>
                      </a:endParaRPr>
                    </a:p>
                  </a:txBody>
                  <a:tcPr/>
                </a:tc>
              </a:tr>
              <a:tr h="344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Current maturities of long-term debt</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545768">
                <a:tc>
                  <a:txBody>
                    <a:bodyPr/>
                    <a:lstStyle/>
                    <a:p>
                      <a:pPr marL="0" indent="0">
                        <a:buClr>
                          <a:srgbClr val="955A1F"/>
                        </a:buClr>
                        <a:buFont typeface="Wingdings" pitchFamily="2" charset="2"/>
                        <a:buNone/>
                        <a:tabLst>
                          <a:tab pos="0" algn="l"/>
                        </a:tabLst>
                      </a:pPr>
                      <a:r>
                        <a:rPr lang="en-US" sz="1600" dirty="0" smtClean="0">
                          <a:latin typeface="Arial" pitchFamily="34" charset="0"/>
                          <a:cs typeface="Arial" pitchFamily="34" charset="0"/>
                        </a:rPr>
                        <a:t>Current maturities of finance lease obligations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44695">
                <a:tc>
                  <a:txBody>
                    <a:bodyPr/>
                    <a:lstStyle/>
                    <a:p>
                      <a:r>
                        <a:rPr lang="en-US" sz="1600" dirty="0" smtClean="0">
                          <a:latin typeface="Arial" pitchFamily="34" charset="0"/>
                          <a:cs typeface="Arial" pitchFamily="34" charset="0"/>
                        </a:rPr>
                        <a:t>Interest accrued but not due on borrowings</a:t>
                      </a:r>
                      <a:endParaRPr lang="en-US" sz="16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44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Interest accrued and due on borrowings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44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Income received in advance</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44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Unpaid dividend</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7755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Application money received for allotment of securities and due refund interest   accrued thereon</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545768">
                <a:tc>
                  <a:txBody>
                    <a:bodyPr/>
                    <a:lstStyle/>
                    <a:p>
                      <a:r>
                        <a:rPr lang="en-US" sz="1600" dirty="0" smtClean="0">
                          <a:latin typeface="Arial" pitchFamily="34" charset="0"/>
                          <a:cs typeface="Arial" pitchFamily="34" charset="0"/>
                        </a:rPr>
                        <a:t>Unpaid matured deposits and interest accrued thereon</a:t>
                      </a:r>
                      <a:endParaRPr lang="en-US" sz="16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545768">
                <a:tc>
                  <a:txBody>
                    <a:bodyPr/>
                    <a:lstStyle/>
                    <a:p>
                      <a:r>
                        <a:rPr lang="en-US" sz="1600" dirty="0" smtClean="0">
                          <a:latin typeface="Arial" pitchFamily="34" charset="0"/>
                          <a:cs typeface="Arial" pitchFamily="34" charset="0"/>
                        </a:rPr>
                        <a:t> Unpaid matured debentures and interest accrued thereon</a:t>
                      </a:r>
                      <a:endParaRPr lang="en-US" sz="16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44695">
                <a:tc>
                  <a:txBody>
                    <a:bodyPr/>
                    <a:lstStyle/>
                    <a:p>
                      <a:r>
                        <a:rPr lang="en-US" sz="1600" dirty="0" smtClean="0">
                          <a:latin typeface="Arial" pitchFamily="34" charset="0"/>
                          <a:cs typeface="Arial" pitchFamily="34" charset="0"/>
                        </a:rPr>
                        <a:t>Other payables(Specify nature)</a:t>
                      </a:r>
                      <a:endParaRPr lang="en-US" sz="16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bl>
          </a:graphicData>
        </a:graphic>
      </p:graphicFrame>
      <p:sp>
        <p:nvSpPr>
          <p:cNvPr id="5" name="Action Button: Back or Previous 4">
            <a:hlinkClick r:id="" action="ppaction://customshow?id=20" highlightClick="1"/>
          </p:cNvPr>
          <p:cNvSpPr/>
          <p:nvPr/>
        </p:nvSpPr>
        <p:spPr>
          <a:xfrm>
            <a:off x="8229600" y="6324600"/>
            <a:ext cx="685800" cy="228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effectLst/>
              <a:uLnTx/>
              <a:uFillTx/>
              <a:latin typeface="+mn-lt"/>
              <a:ea typeface="+mn-ea"/>
              <a:cs typeface="+mn-cs"/>
            </a:endParaRPr>
          </a:p>
        </p:txBody>
      </p:sp>
      <p:sp>
        <p:nvSpPr>
          <p:cNvPr id="9" name="Action Button: Back or Previous 8">
            <a:hlinkClick r:id="" action="ppaction://customshow?id=20" highlightClick="1"/>
          </p:cNvPr>
          <p:cNvSpPr/>
          <p:nvPr/>
        </p:nvSpPr>
        <p:spPr>
          <a:xfrm>
            <a:off x="8229600" y="6248400"/>
            <a:ext cx="6858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609600"/>
          </a:xfrm>
        </p:spPr>
        <p:txBody>
          <a:bodyPr>
            <a:normAutofit fontScale="90000"/>
          </a:bodyPr>
          <a:lstStyle/>
          <a:p>
            <a:pPr algn="ctr"/>
            <a:r>
              <a:rPr lang="en-US" dirty="0" smtClean="0"/>
              <a:t>Classification of Current Assets</a:t>
            </a:r>
            <a:endParaRPr lang="en-US" dirty="0"/>
          </a:p>
        </p:txBody>
      </p:sp>
      <p:sp>
        <p:nvSpPr>
          <p:cNvPr id="3" name="Content Placeholder 2"/>
          <p:cNvSpPr>
            <a:spLocks noGrp="1"/>
          </p:cNvSpPr>
          <p:nvPr>
            <p:ph idx="1"/>
          </p:nvPr>
        </p:nvSpPr>
        <p:spPr>
          <a:xfrm>
            <a:off x="304800" y="1143000"/>
            <a:ext cx="8686800" cy="5181600"/>
          </a:xfrm>
        </p:spPr>
        <p:txBody>
          <a:bodyPr>
            <a:normAutofit fontScale="92500" lnSpcReduction="10000"/>
          </a:bodyPr>
          <a:lstStyle/>
          <a:p>
            <a:pPr marL="115888" indent="-6350">
              <a:buNone/>
            </a:pPr>
            <a:r>
              <a:rPr lang="en-US" sz="3600" b="1" u="sng" dirty="0" smtClean="0">
                <a:latin typeface="Perpetua" pitchFamily="18" charset="0"/>
              </a:rPr>
              <a:t>An asset shall be classified as current when it satisfies </a:t>
            </a:r>
            <a:r>
              <a:rPr lang="en-US" sz="3600" b="1" u="sng" dirty="0" smtClean="0">
                <a:solidFill>
                  <a:srgbClr val="CB0B2B"/>
                </a:solidFill>
                <a:latin typeface="Perpetua" pitchFamily="18" charset="0"/>
              </a:rPr>
              <a:t>any</a:t>
            </a:r>
            <a:r>
              <a:rPr lang="en-US" sz="3600" b="1" u="sng" dirty="0" smtClean="0">
                <a:latin typeface="Perpetua" pitchFamily="18" charset="0"/>
              </a:rPr>
              <a:t> of the following criteria:</a:t>
            </a:r>
          </a:p>
          <a:p>
            <a:pPr marL="566928" indent="-457200" algn="just">
              <a:buClr>
                <a:srgbClr val="8F5A0B"/>
              </a:buClr>
              <a:buAutoNum type="alphaLcParenBoth"/>
            </a:pPr>
            <a:r>
              <a:rPr lang="en-US" dirty="0" smtClean="0">
                <a:latin typeface="Perpetua" pitchFamily="18" charset="0"/>
              </a:rPr>
              <a:t>It is </a:t>
            </a:r>
            <a:r>
              <a:rPr lang="en-US" i="1" u="sng" dirty="0" smtClean="0">
                <a:latin typeface="Perpetua" pitchFamily="18" charset="0"/>
              </a:rPr>
              <a:t>expected to be realised </a:t>
            </a:r>
            <a:r>
              <a:rPr lang="en-US" dirty="0" smtClean="0">
                <a:latin typeface="Perpetua" pitchFamily="18" charset="0"/>
              </a:rPr>
              <a:t>in, or is intended for sale or consumption in, the company’s normal operating cycle;</a:t>
            </a:r>
          </a:p>
          <a:p>
            <a:pPr marL="566928" indent="-457200" algn="just">
              <a:buClr>
                <a:srgbClr val="8F5A0B"/>
              </a:buClr>
              <a:buAutoNum type="alphaLcParenBoth"/>
            </a:pPr>
            <a:r>
              <a:rPr lang="en-US" dirty="0" smtClean="0">
                <a:latin typeface="Perpetua" pitchFamily="18" charset="0"/>
              </a:rPr>
              <a:t>It is </a:t>
            </a:r>
            <a:r>
              <a:rPr lang="en-US" i="1" u="sng" dirty="0" smtClean="0">
                <a:latin typeface="Perpetua" pitchFamily="18" charset="0"/>
              </a:rPr>
              <a:t>held primarily </a:t>
            </a:r>
            <a:r>
              <a:rPr lang="en-US" dirty="0" smtClean="0">
                <a:latin typeface="Perpetua" pitchFamily="18" charset="0"/>
              </a:rPr>
              <a:t>for the purpose of being traded;</a:t>
            </a:r>
          </a:p>
          <a:p>
            <a:pPr marL="566928" indent="-457200" algn="just">
              <a:buClr>
                <a:srgbClr val="8F5A0B"/>
              </a:buClr>
              <a:buAutoNum type="alphaLcParenBoth"/>
            </a:pPr>
            <a:r>
              <a:rPr lang="en-US" dirty="0" smtClean="0">
                <a:latin typeface="Perpetua" pitchFamily="18" charset="0"/>
              </a:rPr>
              <a:t>It is </a:t>
            </a:r>
            <a:r>
              <a:rPr lang="en-US" i="1" u="sng" dirty="0" smtClean="0">
                <a:latin typeface="Perpetua" pitchFamily="18" charset="0"/>
              </a:rPr>
              <a:t>expected to be realised </a:t>
            </a:r>
            <a:r>
              <a:rPr lang="en-US" dirty="0" smtClean="0">
                <a:latin typeface="Perpetua" pitchFamily="18" charset="0"/>
              </a:rPr>
              <a:t>within 12 months after the reporting date; or</a:t>
            </a:r>
          </a:p>
          <a:p>
            <a:pPr marL="566928" indent="-457200" algn="just">
              <a:buClr>
                <a:srgbClr val="8F5A0B"/>
              </a:buClr>
              <a:buAutoNum type="alphaLcParenBoth"/>
            </a:pPr>
            <a:r>
              <a:rPr lang="en-US" dirty="0" smtClean="0">
                <a:latin typeface="Perpetua" pitchFamily="18" charset="0"/>
              </a:rPr>
              <a:t>It is cash or cash equivalent unless it is restricted from being exchanged or </a:t>
            </a:r>
            <a:r>
              <a:rPr lang="en-US" i="1" u="sng" dirty="0" smtClean="0">
                <a:latin typeface="Perpetua" pitchFamily="18" charset="0"/>
              </a:rPr>
              <a:t>used to settle </a:t>
            </a:r>
            <a:r>
              <a:rPr lang="en-US" dirty="0" smtClean="0">
                <a:latin typeface="Perpetua" pitchFamily="18" charset="0"/>
              </a:rPr>
              <a:t>a liability for at least 12 months after the reporting date</a:t>
            </a:r>
          </a:p>
          <a:p>
            <a:pPr marL="115888" indent="-115888">
              <a:buNone/>
            </a:pPr>
            <a:r>
              <a:rPr lang="en-US" dirty="0" smtClean="0">
                <a:solidFill>
                  <a:srgbClr val="00B050"/>
                </a:solidFill>
                <a:latin typeface="Perpetua" pitchFamily="18" charset="0"/>
              </a:rPr>
              <a:t>  </a:t>
            </a:r>
            <a:r>
              <a:rPr lang="en-US" b="1" u="sng" dirty="0" smtClean="0">
                <a:solidFill>
                  <a:srgbClr val="2770A1"/>
                </a:solidFill>
                <a:latin typeface="Perpetua" pitchFamily="18" charset="0"/>
              </a:rPr>
              <a:t>All other assets shall be classified as non-current</a:t>
            </a:r>
          </a:p>
          <a:p>
            <a:endParaRPr lang="en-US" dirty="0"/>
          </a:p>
        </p:txBody>
      </p:sp>
      <p:sp>
        <p:nvSpPr>
          <p:cNvPr id="5" name="Action Button: Back or Previous 4">
            <a:hlinkClick r:id="" action="ppaction://customshow?id=19" highlightClick="1"/>
          </p:cNvPr>
          <p:cNvSpPr/>
          <p:nvPr/>
        </p:nvSpPr>
        <p:spPr>
          <a:xfrm>
            <a:off x="8153400" y="6248400"/>
            <a:ext cx="6858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457200"/>
          </a:xfrm>
        </p:spPr>
        <p:txBody>
          <a:bodyPr>
            <a:normAutofit fontScale="90000"/>
          </a:bodyPr>
          <a:lstStyle/>
          <a:p>
            <a:pPr algn="ctr"/>
            <a:r>
              <a:rPr lang="en-US" dirty="0" smtClean="0"/>
              <a:t>Line Items for Tangible assets</a:t>
            </a:r>
            <a:endParaRPr lang="en-US" dirty="0"/>
          </a:p>
        </p:txBody>
      </p:sp>
      <p:graphicFrame>
        <p:nvGraphicFramePr>
          <p:cNvPr id="4" name="Content Placeholder 3"/>
          <p:cNvGraphicFramePr>
            <a:graphicFrameLocks noGrp="1"/>
          </p:cNvGraphicFramePr>
          <p:nvPr>
            <p:ph idx="1"/>
          </p:nvPr>
        </p:nvGraphicFramePr>
        <p:xfrm>
          <a:off x="228599" y="762001"/>
          <a:ext cx="8686804" cy="3661543"/>
        </p:xfrm>
        <a:graphic>
          <a:graphicData uri="http://schemas.openxmlformats.org/drawingml/2006/table">
            <a:tbl>
              <a:tblPr firstRow="1" bandRow="1">
                <a:tableStyleId>{5C22544A-7EE6-4342-B048-85BDC9FD1C3A}</a:tableStyleId>
              </a:tblPr>
              <a:tblGrid>
                <a:gridCol w="4074341"/>
                <a:gridCol w="691869"/>
                <a:gridCol w="1881083"/>
                <a:gridCol w="2039511"/>
              </a:tblGrid>
              <a:tr h="1028421">
                <a:tc>
                  <a:txBody>
                    <a:bodyPr/>
                    <a:lstStyle/>
                    <a:p>
                      <a:r>
                        <a:rPr lang="en-US" sz="1600" dirty="0" smtClean="0">
                          <a:latin typeface="Arial" pitchFamily="34" charset="0"/>
                          <a:cs typeface="Arial" pitchFamily="34" charset="0"/>
                        </a:rPr>
                        <a:t>Particulars</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Note No.</a:t>
                      </a:r>
                      <a:endParaRPr lang="en-US" sz="1600" dirty="0">
                        <a:latin typeface="Arial" pitchFamily="34" charset="0"/>
                        <a:cs typeface="Arial" pitchFamily="34" charset="0"/>
                      </a:endParaRPr>
                    </a:p>
                  </a:txBody>
                  <a:tcPr/>
                </a:tc>
                <a:tc>
                  <a:txBody>
                    <a:bodyPr/>
                    <a:lstStyle/>
                    <a:p>
                      <a:r>
                        <a:rPr lang="en-US" sz="1600" b="1" dirty="0" smtClean="0">
                          <a:latin typeface="Arial" pitchFamily="34" charset="0"/>
                          <a:cs typeface="Arial" pitchFamily="34" charset="0"/>
                        </a:rPr>
                        <a:t>Figures as at the end of the current reporting period</a:t>
                      </a:r>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itchFamily="34" charset="0"/>
                          <a:cs typeface="Arial" pitchFamily="34" charset="0"/>
                        </a:rPr>
                        <a:t>Figures as at the end of the previous</a:t>
                      </a:r>
                      <a:r>
                        <a:rPr lang="en-US" sz="1600" b="1" baseline="0" dirty="0" smtClean="0">
                          <a:latin typeface="Arial" pitchFamily="34" charset="0"/>
                          <a:cs typeface="Arial" pitchFamily="34" charset="0"/>
                        </a:rPr>
                        <a:t> </a:t>
                      </a:r>
                      <a:r>
                        <a:rPr lang="en-US" sz="1600" b="1" dirty="0" smtClean="0">
                          <a:latin typeface="Arial" pitchFamily="34" charset="0"/>
                          <a:cs typeface="Arial" pitchFamily="34" charset="0"/>
                        </a:rPr>
                        <a:t>reporting period</a:t>
                      </a:r>
                      <a:endParaRPr lang="en-US" sz="1600" dirty="0" smtClean="0">
                        <a:latin typeface="Arial" pitchFamily="34" charset="0"/>
                        <a:cs typeface="Arial" pitchFamily="34" charset="0"/>
                      </a:endParaRPr>
                    </a:p>
                  </a:txBody>
                  <a:tcPr/>
                </a:tc>
              </a:tr>
              <a:tr h="358799">
                <a:tc>
                  <a:txBody>
                    <a:bodyPr/>
                    <a:lstStyle/>
                    <a:p>
                      <a:pPr marL="457200" indent="-457200">
                        <a:buClr>
                          <a:srgbClr val="955A1F"/>
                        </a:buClr>
                        <a:buFont typeface="+mj-lt"/>
                        <a:buNone/>
                      </a:pPr>
                      <a:r>
                        <a:rPr lang="en-IN" sz="1600" dirty="0" smtClean="0">
                          <a:latin typeface="Arial" pitchFamily="34" charset="0"/>
                          <a:cs typeface="Arial" pitchFamily="34" charset="0"/>
                        </a:rPr>
                        <a:t>Land</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58799">
                <a:tc>
                  <a:txBody>
                    <a:bodyPr/>
                    <a:lstStyle/>
                    <a:p>
                      <a:pPr marL="0" indent="0">
                        <a:buClr>
                          <a:srgbClr val="955A1F"/>
                        </a:buClr>
                        <a:buFont typeface="+mj-lt"/>
                        <a:buNone/>
                      </a:pPr>
                      <a:r>
                        <a:rPr lang="en-IN" sz="1600" dirty="0" smtClean="0">
                          <a:latin typeface="Arial" pitchFamily="34" charset="0"/>
                          <a:cs typeface="Arial" pitchFamily="34" charset="0"/>
                        </a:rPr>
                        <a:t>Buildings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58799">
                <a:tc>
                  <a:txBody>
                    <a:bodyPr/>
                    <a:lstStyle/>
                    <a:p>
                      <a:pPr marL="457200" indent="-457200">
                        <a:buClr>
                          <a:srgbClr val="955A1F"/>
                        </a:buClr>
                        <a:buFont typeface="+mj-lt"/>
                        <a:buNone/>
                      </a:pPr>
                      <a:r>
                        <a:rPr lang="en-IN" sz="1600" dirty="0" smtClean="0">
                          <a:latin typeface="Arial" pitchFamily="34" charset="0"/>
                          <a:cs typeface="Arial" pitchFamily="34" charset="0"/>
                        </a:rPr>
                        <a:t>Plant and Equipment</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58799">
                <a:tc>
                  <a:txBody>
                    <a:bodyPr/>
                    <a:lstStyle/>
                    <a:p>
                      <a:pPr marL="457200" indent="-457200">
                        <a:buClr>
                          <a:srgbClr val="955A1F"/>
                        </a:buClr>
                        <a:buFont typeface="+mj-lt"/>
                        <a:buNone/>
                      </a:pPr>
                      <a:r>
                        <a:rPr lang="en-IN" sz="1600" dirty="0" smtClean="0">
                          <a:latin typeface="Arial" pitchFamily="34" charset="0"/>
                          <a:cs typeface="Arial" pitchFamily="34" charset="0"/>
                        </a:rPr>
                        <a:t>Furniture and Fixtures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58799">
                <a:tc>
                  <a:txBody>
                    <a:bodyPr/>
                    <a:lstStyle/>
                    <a:p>
                      <a:pPr marL="457200" indent="-457200">
                        <a:buClr>
                          <a:srgbClr val="955A1F"/>
                        </a:buClr>
                        <a:buFont typeface="+mj-lt"/>
                        <a:buNone/>
                      </a:pPr>
                      <a:r>
                        <a:rPr lang="en-IN" sz="1600" dirty="0" smtClean="0">
                          <a:latin typeface="Arial" pitchFamily="34" charset="0"/>
                          <a:cs typeface="Arial" pitchFamily="34" charset="0"/>
                        </a:rPr>
                        <a:t>Vehicles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58799">
                <a:tc>
                  <a:txBody>
                    <a:bodyPr/>
                    <a:lstStyle/>
                    <a:p>
                      <a:pPr marL="457200" indent="-457200">
                        <a:buClr>
                          <a:srgbClr val="955A1F"/>
                        </a:buClr>
                        <a:buFont typeface="+mj-lt"/>
                        <a:buNone/>
                      </a:pPr>
                      <a:r>
                        <a:rPr lang="en-IN" sz="1600" dirty="0" smtClean="0">
                          <a:latin typeface="Arial" pitchFamily="34" charset="0"/>
                          <a:cs typeface="Arial" pitchFamily="34" charset="0"/>
                        </a:rPr>
                        <a:t>Office equipment</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400183">
                <a:tc>
                  <a:txBody>
                    <a:bodyPr/>
                    <a:lstStyle/>
                    <a:p>
                      <a:pPr marL="457200" indent="-457200">
                        <a:buClr>
                          <a:srgbClr val="955A1F"/>
                        </a:buClr>
                        <a:buFont typeface="+mj-lt"/>
                        <a:buNone/>
                      </a:pPr>
                      <a:r>
                        <a:rPr lang="en-IN" sz="1600" dirty="0" smtClean="0">
                          <a:latin typeface="Arial" pitchFamily="34" charset="0"/>
                          <a:cs typeface="Arial" pitchFamily="34" charset="0"/>
                        </a:rPr>
                        <a:t>Others(specify nature) </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bl>
          </a:graphicData>
        </a:graphic>
      </p:graphicFrame>
      <p:sp>
        <p:nvSpPr>
          <p:cNvPr id="5" name="TextBox 4"/>
          <p:cNvSpPr txBox="1"/>
          <p:nvPr/>
        </p:nvSpPr>
        <p:spPr>
          <a:xfrm>
            <a:off x="228600" y="4648200"/>
            <a:ext cx="8915400" cy="1754326"/>
          </a:xfrm>
          <a:prstGeom prst="rect">
            <a:avLst/>
          </a:prstGeom>
          <a:noFill/>
        </p:spPr>
        <p:txBody>
          <a:bodyPr wrap="square" rtlCol="0">
            <a:spAutoFit/>
          </a:bodyPr>
          <a:lstStyle/>
          <a:p>
            <a:pPr marL="174625" indent="-174625">
              <a:buClr>
                <a:schemeClr val="accent2"/>
              </a:buClr>
              <a:buFont typeface="Wingdings" pitchFamily="2" charset="2"/>
              <a:buChar char="Ø"/>
            </a:pPr>
            <a:r>
              <a:rPr lang="en-IN" dirty="0" smtClean="0">
                <a:latin typeface="Arial" pitchFamily="34" charset="0"/>
                <a:cs typeface="Arial" pitchFamily="34" charset="0"/>
              </a:rPr>
              <a:t>The revised Schedule VI requires that leasehold assets shall be separately presented.</a:t>
            </a:r>
          </a:p>
          <a:p>
            <a:pPr marL="174625" indent="-174625">
              <a:buClr>
                <a:schemeClr val="accent2"/>
              </a:buClr>
              <a:buFont typeface="Wingdings" pitchFamily="2" charset="2"/>
              <a:buChar char="Ø"/>
            </a:pPr>
            <a:r>
              <a:rPr lang="en-IN" dirty="0" smtClean="0">
                <a:latin typeface="Arial" pitchFamily="34" charset="0"/>
                <a:cs typeface="Arial" pitchFamily="34" charset="0"/>
              </a:rPr>
              <a:t>A reconciliation of the gross and net carrying amounts of each class of assets at the beginning and end of the reporting period showing additions, disposals, acquisition, through business combinations and other adjustments and the related depreciation and impairment losses/reversals shall be disclosed.</a:t>
            </a:r>
            <a:endParaRPr lang="en-US" dirty="0"/>
          </a:p>
        </p:txBody>
      </p:sp>
      <p:sp>
        <p:nvSpPr>
          <p:cNvPr id="6" name="Action Button: Back or Previous 5">
            <a:hlinkClick r:id="" action="ppaction://customshow?id=19" highlightClick="1"/>
          </p:cNvPr>
          <p:cNvSpPr/>
          <p:nvPr/>
        </p:nvSpPr>
        <p:spPr>
          <a:xfrm>
            <a:off x="8229600" y="6248400"/>
            <a:ext cx="6858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609600"/>
          </a:xfrm>
        </p:spPr>
        <p:txBody>
          <a:bodyPr>
            <a:normAutofit fontScale="90000"/>
          </a:bodyPr>
          <a:lstStyle/>
          <a:p>
            <a:pPr algn="ctr"/>
            <a:r>
              <a:rPr lang="en-US" dirty="0" smtClean="0"/>
              <a:t>Line Items for intangible assets</a:t>
            </a:r>
            <a:endParaRPr lang="en-US" dirty="0"/>
          </a:p>
        </p:txBody>
      </p:sp>
      <p:graphicFrame>
        <p:nvGraphicFramePr>
          <p:cNvPr id="4" name="Content Placeholder 3"/>
          <p:cNvGraphicFramePr>
            <a:graphicFrameLocks noGrp="1"/>
          </p:cNvGraphicFramePr>
          <p:nvPr>
            <p:ph idx="1"/>
          </p:nvPr>
        </p:nvGraphicFramePr>
        <p:xfrm>
          <a:off x="228599" y="1143003"/>
          <a:ext cx="8686804" cy="5160731"/>
        </p:xfrm>
        <a:graphic>
          <a:graphicData uri="http://schemas.openxmlformats.org/drawingml/2006/table">
            <a:tbl>
              <a:tblPr firstRow="1" bandRow="1">
                <a:tableStyleId>{5C22544A-7EE6-4342-B048-85BDC9FD1C3A}</a:tableStyleId>
              </a:tblPr>
              <a:tblGrid>
                <a:gridCol w="4074341"/>
                <a:gridCol w="691869"/>
                <a:gridCol w="1881083"/>
                <a:gridCol w="2039511"/>
              </a:tblGrid>
              <a:tr h="1001848">
                <a:tc>
                  <a:txBody>
                    <a:bodyPr/>
                    <a:lstStyle/>
                    <a:p>
                      <a:r>
                        <a:rPr lang="en-US" sz="1600" dirty="0" smtClean="0">
                          <a:latin typeface="Arial" pitchFamily="34" charset="0"/>
                          <a:cs typeface="Arial" pitchFamily="34" charset="0"/>
                        </a:rPr>
                        <a:t>Particulars</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Note No.</a:t>
                      </a:r>
                      <a:endParaRPr lang="en-US" sz="1600" dirty="0">
                        <a:latin typeface="Arial" pitchFamily="34" charset="0"/>
                        <a:cs typeface="Arial" pitchFamily="34" charset="0"/>
                      </a:endParaRPr>
                    </a:p>
                  </a:txBody>
                  <a:tcPr/>
                </a:tc>
                <a:tc>
                  <a:txBody>
                    <a:bodyPr/>
                    <a:lstStyle/>
                    <a:p>
                      <a:r>
                        <a:rPr lang="en-US" sz="1600" b="1" dirty="0" smtClean="0">
                          <a:latin typeface="Arial" pitchFamily="34" charset="0"/>
                          <a:cs typeface="Arial" pitchFamily="34" charset="0"/>
                        </a:rPr>
                        <a:t>Figures as at the end of the current reporting period</a:t>
                      </a:r>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itchFamily="34" charset="0"/>
                          <a:cs typeface="Arial" pitchFamily="34" charset="0"/>
                        </a:rPr>
                        <a:t>Figures as at the end of the previous</a:t>
                      </a:r>
                      <a:r>
                        <a:rPr lang="en-US" sz="1600" b="1" baseline="0" dirty="0" smtClean="0">
                          <a:latin typeface="Arial" pitchFamily="34" charset="0"/>
                          <a:cs typeface="Arial" pitchFamily="34" charset="0"/>
                        </a:rPr>
                        <a:t> </a:t>
                      </a:r>
                      <a:r>
                        <a:rPr lang="en-US" sz="1600" b="1" dirty="0" smtClean="0">
                          <a:latin typeface="Arial" pitchFamily="34" charset="0"/>
                          <a:cs typeface="Arial" pitchFamily="34" charset="0"/>
                        </a:rPr>
                        <a:t>reporting period</a:t>
                      </a:r>
                      <a:endParaRPr lang="en-US" sz="1600" dirty="0" smtClean="0">
                        <a:latin typeface="Arial" pitchFamily="34" charset="0"/>
                        <a:cs typeface="Arial" pitchFamily="34" charset="0"/>
                      </a:endParaRPr>
                    </a:p>
                  </a:txBody>
                  <a:tcPr/>
                </a:tc>
              </a:tr>
              <a:tr h="343491">
                <a:tc>
                  <a:txBody>
                    <a:bodyPr/>
                    <a:lstStyle/>
                    <a:p>
                      <a:pPr marL="457200" marR="0" indent="-45720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Goodwill</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43491">
                <a:tc>
                  <a:txBody>
                    <a:bodyPr/>
                    <a:lstStyle/>
                    <a:p>
                      <a:pPr marL="0" marR="0" indent="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Computer Software</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43491">
                <a:tc>
                  <a:txBody>
                    <a:bodyPr/>
                    <a:lstStyle/>
                    <a:p>
                      <a:pPr marL="457200" marR="0" indent="-45720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Brands/Trademarks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497291">
                <a:tc>
                  <a:txBody>
                    <a:bodyPr/>
                    <a:lstStyle/>
                    <a:p>
                      <a:pPr marL="457200" marR="0" indent="-45720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Mastheads and Publishing titles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43491">
                <a:tc>
                  <a:txBody>
                    <a:bodyPr/>
                    <a:lstStyle/>
                    <a:p>
                      <a:pPr marL="457200" marR="0" indent="-45720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Mining rights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772854">
                <a:tc>
                  <a:txBody>
                    <a:bodyPr/>
                    <a:lstStyle/>
                    <a:p>
                      <a:pPr marL="0" marR="0" indent="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Copyrights and patents and other intellectual property rights, services and operating rights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543860">
                <a:tc>
                  <a:txBody>
                    <a:bodyPr/>
                    <a:lstStyle/>
                    <a:p>
                      <a:pPr marL="0" marR="0" indent="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Recipes, formulae, models, designs, and prototypes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43491">
                <a:tc>
                  <a:txBody>
                    <a:bodyPr/>
                    <a:lstStyle/>
                    <a:p>
                      <a:pPr marL="457200" marR="0" indent="-45720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Licenses and franchise</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43491">
                <a:tc>
                  <a:txBody>
                    <a:bodyPr/>
                    <a:lstStyle/>
                    <a:p>
                      <a:pPr marL="457200" marR="0" indent="-45720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Others(specify nature)</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bl>
          </a:graphicData>
        </a:graphic>
      </p:graphicFrame>
      <p:sp>
        <p:nvSpPr>
          <p:cNvPr id="5" name="Action Button: Back or Previous 4">
            <a:hlinkClick r:id="" action="ppaction://customshow?id=19" highlightClick="1"/>
          </p:cNvPr>
          <p:cNvSpPr/>
          <p:nvPr/>
        </p:nvSpPr>
        <p:spPr>
          <a:xfrm>
            <a:off x="8229600" y="6248400"/>
            <a:ext cx="6858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304800"/>
          </a:xfrm>
        </p:spPr>
        <p:txBody>
          <a:bodyPr>
            <a:normAutofit fontScale="90000"/>
          </a:bodyPr>
          <a:lstStyle/>
          <a:p>
            <a:pPr algn="ctr"/>
            <a:r>
              <a:rPr lang="en-US" dirty="0" smtClean="0"/>
              <a:t/>
            </a:r>
            <a:br>
              <a:rPr lang="en-US" dirty="0" smtClean="0"/>
            </a:br>
            <a:r>
              <a:rPr lang="en-US" dirty="0" smtClean="0"/>
              <a:t>Capital work-in-progress</a:t>
            </a:r>
            <a:endParaRPr lang="en-US" dirty="0"/>
          </a:p>
        </p:txBody>
      </p:sp>
      <p:graphicFrame>
        <p:nvGraphicFramePr>
          <p:cNvPr id="4" name="Content Placeholder 3"/>
          <p:cNvGraphicFramePr>
            <a:graphicFrameLocks noGrp="1"/>
          </p:cNvGraphicFramePr>
          <p:nvPr>
            <p:ph idx="1"/>
          </p:nvPr>
        </p:nvGraphicFramePr>
        <p:xfrm>
          <a:off x="304800" y="1295401"/>
          <a:ext cx="8534400" cy="4973280"/>
        </p:xfrm>
        <a:graphic>
          <a:graphicData uri="http://schemas.openxmlformats.org/drawingml/2006/table">
            <a:tbl>
              <a:tblPr firstRow="1" bandRow="1">
                <a:tableStyleId>{5C22544A-7EE6-4342-B048-85BDC9FD1C3A}</a:tableStyleId>
              </a:tblPr>
              <a:tblGrid>
                <a:gridCol w="4267200"/>
                <a:gridCol w="4267200"/>
              </a:tblGrid>
              <a:tr h="304799">
                <a:tc>
                  <a:txBody>
                    <a:bodyPr/>
                    <a:lstStyle/>
                    <a:p>
                      <a:r>
                        <a:rPr lang="en-US" dirty="0" smtClean="0"/>
                        <a:t>Particulars</a:t>
                      </a:r>
                      <a:endParaRPr lang="en-US" dirty="0"/>
                    </a:p>
                  </a:txBody>
                  <a:tcPr/>
                </a:tc>
                <a:tc>
                  <a:txBody>
                    <a:bodyPr/>
                    <a:lstStyle/>
                    <a:p>
                      <a:r>
                        <a:rPr lang="en-US" dirty="0" smtClean="0"/>
                        <a:t>Requirement</a:t>
                      </a:r>
                      <a:endParaRPr lang="en-US" dirty="0"/>
                    </a:p>
                  </a:txBody>
                  <a:tcPr/>
                </a:tc>
              </a:tr>
              <a:tr h="2178085">
                <a:tc>
                  <a:txBody>
                    <a:bodyPr/>
                    <a:lstStyle/>
                    <a:p>
                      <a:r>
                        <a:rPr lang="en-US" dirty="0" smtClean="0"/>
                        <a:t>Construction stage is normally decomposed into the following three</a:t>
                      </a:r>
                      <a:r>
                        <a:rPr lang="en-US" baseline="0" dirty="0" smtClean="0"/>
                        <a:t> stages:</a:t>
                      </a:r>
                    </a:p>
                    <a:p>
                      <a:pPr>
                        <a:buClr>
                          <a:schemeClr val="accent2"/>
                        </a:buClr>
                        <a:buFont typeface="Wingdings" pitchFamily="2" charset="2"/>
                        <a:buChar char="Ø"/>
                      </a:pPr>
                      <a:r>
                        <a:rPr lang="en-US" baseline="0" dirty="0" smtClean="0"/>
                        <a:t> Preliminary stage</a:t>
                      </a:r>
                    </a:p>
                    <a:p>
                      <a:pPr>
                        <a:buClr>
                          <a:schemeClr val="accent2"/>
                        </a:buClr>
                        <a:buFont typeface="Wingdings" pitchFamily="2" charset="2"/>
                        <a:buChar char="Ø"/>
                      </a:pPr>
                      <a:r>
                        <a:rPr lang="en-US" baseline="0" dirty="0" smtClean="0"/>
                        <a:t> Pre-acquisition stage</a:t>
                      </a:r>
                    </a:p>
                    <a:p>
                      <a:pPr>
                        <a:buClr>
                          <a:schemeClr val="accent2"/>
                        </a:buClr>
                        <a:buFont typeface="Wingdings" pitchFamily="2" charset="2"/>
                        <a:buChar char="Ø"/>
                      </a:pPr>
                      <a:r>
                        <a:rPr lang="en-US" baseline="0" dirty="0" smtClean="0"/>
                        <a:t> Acquisition or Construction stage</a:t>
                      </a:r>
                      <a:endParaRPr lang="en-US" dirty="0"/>
                    </a:p>
                  </a:txBody>
                  <a:tcPr/>
                </a:tc>
                <a:tc>
                  <a:txBody>
                    <a:bodyPr/>
                    <a:lstStyle/>
                    <a:p>
                      <a:r>
                        <a:rPr lang="en-US" dirty="0" smtClean="0"/>
                        <a:t>The cost of an item of property</a:t>
                      </a:r>
                      <a:r>
                        <a:rPr lang="en-US" baseline="0" dirty="0" smtClean="0"/>
                        <a:t>, plant and equipment shall be recognised as an asset if, and only if:</a:t>
                      </a:r>
                    </a:p>
                    <a:p>
                      <a:pPr marL="342900" indent="-342900">
                        <a:buFont typeface="+mj-lt"/>
                        <a:buAutoNum type="alphaLcParenR"/>
                      </a:pPr>
                      <a:r>
                        <a:rPr lang="en-US" baseline="0" dirty="0" smtClean="0"/>
                        <a:t>It is probable that future economics benefits associated with the item will flow to the entity; and</a:t>
                      </a:r>
                    </a:p>
                    <a:p>
                      <a:pPr marL="342900" indent="-342900">
                        <a:buFont typeface="+mj-lt"/>
                        <a:buAutoNum type="alphaLcParenR"/>
                      </a:pPr>
                      <a:r>
                        <a:rPr lang="en-US" baseline="0" dirty="0" smtClean="0"/>
                        <a:t>The cost of the item can be measured reliably.</a:t>
                      </a:r>
                      <a:endParaRPr lang="en-US" dirty="0"/>
                    </a:p>
                  </a:txBody>
                  <a:tcPr/>
                </a:tc>
              </a:tr>
              <a:tr h="2321520">
                <a:tc gridSpan="2">
                  <a:txBody>
                    <a:bodyPr/>
                    <a:lstStyle/>
                    <a:p>
                      <a:r>
                        <a:rPr lang="en-US" dirty="0" smtClean="0"/>
                        <a:t>Following are</a:t>
                      </a:r>
                      <a:r>
                        <a:rPr lang="en-US" baseline="0" dirty="0" smtClean="0"/>
                        <a:t> the type of the cost that cab be capitalized:</a:t>
                      </a:r>
                    </a:p>
                    <a:p>
                      <a:pPr marL="342900" indent="-342900">
                        <a:buFont typeface="+mj-lt"/>
                        <a:buAutoNum type="alphaLcParenR"/>
                      </a:pPr>
                      <a:r>
                        <a:rPr lang="en-US" baseline="0" dirty="0" smtClean="0"/>
                        <a:t>Costs of options to purchase the asset.</a:t>
                      </a:r>
                    </a:p>
                    <a:p>
                      <a:pPr marL="342900" indent="-342900">
                        <a:buFont typeface="+mj-lt"/>
                        <a:buAutoNum type="alphaLcParenR"/>
                      </a:pPr>
                      <a:r>
                        <a:rPr lang="en-US" baseline="0" dirty="0" smtClean="0"/>
                        <a:t>Incremental direct costs with independent third parties</a:t>
                      </a:r>
                    </a:p>
                    <a:p>
                      <a:pPr marL="342900" indent="-342900">
                        <a:buFont typeface="+mj-lt"/>
                        <a:buAutoNum type="alphaLcParenR"/>
                      </a:pPr>
                      <a:r>
                        <a:rPr lang="en-US" baseline="0" dirty="0" smtClean="0"/>
                        <a:t>Directly related employees benefit costs.</a:t>
                      </a:r>
                    </a:p>
                    <a:p>
                      <a:pPr marL="342900" indent="-342900">
                        <a:buFont typeface="+mj-lt"/>
                        <a:buAutoNum type="alphaLcParenR"/>
                      </a:pPr>
                      <a:r>
                        <a:rPr lang="en-US" baseline="0" dirty="0" smtClean="0"/>
                        <a:t>Depreciation and incremental costs of directly related equipment.</a:t>
                      </a:r>
                    </a:p>
                    <a:p>
                      <a:pPr marL="342900" indent="-342900">
                        <a:buFont typeface="+mj-lt"/>
                        <a:buAutoNum type="alphaLcParenR"/>
                      </a:pPr>
                      <a:r>
                        <a:rPr lang="en-US" baseline="0" dirty="0" smtClean="0"/>
                        <a:t>Cost of inventories consumed.</a:t>
                      </a:r>
                    </a:p>
                    <a:p>
                      <a:pPr marL="342900" indent="-342900">
                        <a:buFont typeface="+mj-lt"/>
                        <a:buAutoNum type="alphaLcParenR"/>
                      </a:pPr>
                      <a:r>
                        <a:rPr lang="en-US" baseline="0" dirty="0" smtClean="0"/>
                        <a:t>Property taxes.</a:t>
                      </a:r>
                    </a:p>
                    <a:p>
                      <a:pPr marL="342900" indent="-342900">
                        <a:buFont typeface="+mj-lt"/>
                        <a:buAutoNum type="alphaLcParenR"/>
                      </a:pPr>
                      <a:r>
                        <a:rPr lang="en-US" baseline="0" dirty="0" smtClean="0"/>
                        <a:t>Cost of site preparation and development.</a:t>
                      </a:r>
                    </a:p>
                  </a:txBody>
                  <a:tcPr/>
                </a:tc>
                <a:tc hMerge="1">
                  <a:txBody>
                    <a:bodyPr/>
                    <a:lstStyle/>
                    <a:p>
                      <a:endParaRPr lang="en-US" dirty="0"/>
                    </a:p>
                  </a:txBody>
                  <a:tcPr/>
                </a:tc>
              </a:tr>
            </a:tbl>
          </a:graphicData>
        </a:graphic>
      </p:graphicFrame>
      <p:sp>
        <p:nvSpPr>
          <p:cNvPr id="5" name="Action Button: Back or Previous 4">
            <a:hlinkClick r:id="" action="ppaction://customshow?id=19" highlightClick="1"/>
          </p:cNvPr>
          <p:cNvSpPr/>
          <p:nvPr/>
        </p:nvSpPr>
        <p:spPr>
          <a:xfrm>
            <a:off x="8229600" y="6248400"/>
            <a:ext cx="6858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533400"/>
          </a:xfrm>
        </p:spPr>
        <p:txBody>
          <a:bodyPr>
            <a:normAutofit fontScale="90000"/>
          </a:bodyPr>
          <a:lstStyle/>
          <a:p>
            <a:pPr algn="ctr"/>
            <a:r>
              <a:rPr lang="en-US" dirty="0" smtClean="0"/>
              <a:t>Intangible assets under development</a:t>
            </a:r>
            <a:endParaRPr lang="en-US" dirty="0"/>
          </a:p>
        </p:txBody>
      </p:sp>
      <p:graphicFrame>
        <p:nvGraphicFramePr>
          <p:cNvPr id="4" name="Content Placeholder 3"/>
          <p:cNvGraphicFramePr>
            <a:graphicFrameLocks noGrp="1"/>
          </p:cNvGraphicFramePr>
          <p:nvPr>
            <p:ph idx="1"/>
          </p:nvPr>
        </p:nvGraphicFramePr>
        <p:xfrm>
          <a:off x="304800" y="1371600"/>
          <a:ext cx="8534400" cy="4038600"/>
        </p:xfrm>
        <a:graphic>
          <a:graphicData uri="http://schemas.openxmlformats.org/drawingml/2006/table">
            <a:tbl>
              <a:tblPr firstRow="1" bandRow="1">
                <a:tableStyleId>{5C22544A-7EE6-4342-B048-85BDC9FD1C3A}</a:tableStyleId>
              </a:tblPr>
              <a:tblGrid>
                <a:gridCol w="4267200"/>
                <a:gridCol w="4267200"/>
              </a:tblGrid>
              <a:tr h="882688">
                <a:tc gridSpan="2">
                  <a:txBody>
                    <a:bodyPr/>
                    <a:lstStyle/>
                    <a:p>
                      <a:r>
                        <a:rPr lang="en-US" sz="1800" dirty="0" smtClean="0">
                          <a:latin typeface="Arial" pitchFamily="34" charset="0"/>
                          <a:cs typeface="Arial" pitchFamily="34" charset="0"/>
                        </a:rPr>
                        <a:t>An internally generated intangible assets has to undergo through two important</a:t>
                      </a:r>
                      <a:r>
                        <a:rPr lang="en-US" sz="1800" baseline="0" dirty="0" smtClean="0">
                          <a:latin typeface="Arial" pitchFamily="34" charset="0"/>
                          <a:cs typeface="Arial" pitchFamily="34" charset="0"/>
                        </a:rPr>
                        <a:t> phases – Research and Development Phases.</a:t>
                      </a:r>
                      <a:endParaRPr lang="en-US" sz="1800" dirty="0">
                        <a:latin typeface="Arial" pitchFamily="34" charset="0"/>
                        <a:cs typeface="Arial" pitchFamily="34" charset="0"/>
                      </a:endParaRPr>
                    </a:p>
                  </a:txBody>
                  <a:tcPr/>
                </a:tc>
                <a:tc hMerge="1">
                  <a:txBody>
                    <a:bodyPr/>
                    <a:lstStyle/>
                    <a:p>
                      <a:endParaRPr lang="en-US" dirty="0"/>
                    </a:p>
                  </a:txBody>
                  <a:tcPr/>
                </a:tc>
              </a:tr>
              <a:tr h="435298">
                <a:tc>
                  <a:txBody>
                    <a:bodyPr/>
                    <a:lstStyle/>
                    <a:p>
                      <a:r>
                        <a:rPr lang="en-US" sz="1800" b="1" baseline="0" dirty="0" smtClean="0">
                          <a:latin typeface="Arial" pitchFamily="34" charset="0"/>
                          <a:cs typeface="Arial" pitchFamily="34" charset="0"/>
                        </a:rPr>
                        <a:t>Research Phases</a:t>
                      </a:r>
                      <a:endParaRPr lang="en-US" sz="1800" b="1" dirty="0">
                        <a:latin typeface="Arial" pitchFamily="34" charset="0"/>
                        <a:cs typeface="Arial" pitchFamily="34" charset="0"/>
                      </a:endParaRPr>
                    </a:p>
                  </a:txBody>
                  <a:tcPr/>
                </a:tc>
                <a:tc>
                  <a:txBody>
                    <a:bodyPr/>
                    <a:lstStyle/>
                    <a:p>
                      <a:r>
                        <a:rPr lang="en-US" sz="1800" b="1" baseline="0" dirty="0" smtClean="0">
                          <a:latin typeface="Arial" pitchFamily="34" charset="0"/>
                          <a:cs typeface="Arial" pitchFamily="34" charset="0"/>
                        </a:rPr>
                        <a:t>Development Phases</a:t>
                      </a:r>
                      <a:endParaRPr lang="en-US" sz="1800" b="1" dirty="0">
                        <a:latin typeface="Arial" pitchFamily="34" charset="0"/>
                        <a:cs typeface="Arial" pitchFamily="34" charset="0"/>
                      </a:endParaRPr>
                    </a:p>
                  </a:txBody>
                  <a:tcPr/>
                </a:tc>
              </a:tr>
              <a:tr h="2720614">
                <a:tc>
                  <a:txBody>
                    <a:bodyPr/>
                    <a:lstStyle/>
                    <a:p>
                      <a:r>
                        <a:rPr lang="en-US" sz="1800" dirty="0" smtClean="0">
                          <a:latin typeface="Arial" pitchFamily="34" charset="0"/>
                          <a:cs typeface="Arial" pitchFamily="34" charset="0"/>
                        </a:rPr>
                        <a:t>An</a:t>
                      </a:r>
                      <a:r>
                        <a:rPr lang="en-US" sz="1800" baseline="0" dirty="0" smtClean="0">
                          <a:latin typeface="Arial" pitchFamily="34" charset="0"/>
                          <a:cs typeface="Arial" pitchFamily="34" charset="0"/>
                        </a:rPr>
                        <a:t> intangible asset is not recognized out of activities carried out in the research phase. This is because an entity cannot demonstrate probable flow of economic benefits arising out of the intangible asset which is just in the research phase.</a:t>
                      </a:r>
                      <a:endParaRPr lang="en-US" sz="1800" dirty="0">
                        <a:latin typeface="Arial" pitchFamily="34" charset="0"/>
                        <a:cs typeface="Arial" pitchFamily="34" charset="0"/>
                      </a:endParaRPr>
                    </a:p>
                  </a:txBody>
                  <a:tcPr/>
                </a:tc>
                <a:tc>
                  <a:txBody>
                    <a:bodyPr/>
                    <a:lstStyle/>
                    <a:p>
                      <a:r>
                        <a:rPr lang="en-US" sz="1700" dirty="0" smtClean="0">
                          <a:latin typeface="Arial" pitchFamily="34" charset="0"/>
                          <a:cs typeface="Arial" pitchFamily="34" charset="0"/>
                        </a:rPr>
                        <a:t>Conditions for</a:t>
                      </a:r>
                      <a:r>
                        <a:rPr lang="en-US" sz="1700" baseline="0" dirty="0" smtClean="0">
                          <a:latin typeface="Arial" pitchFamily="34" charset="0"/>
                          <a:cs typeface="Arial" pitchFamily="34" charset="0"/>
                        </a:rPr>
                        <a:t> recognition of development phase activities as intangible asset-</a:t>
                      </a:r>
                    </a:p>
                    <a:p>
                      <a:pPr marL="342900" indent="-342900">
                        <a:buFont typeface="+mj-lt"/>
                        <a:buAutoNum type="alphaLcParenR"/>
                      </a:pPr>
                      <a:r>
                        <a:rPr lang="en-US" sz="1700" baseline="0" dirty="0" smtClean="0">
                          <a:latin typeface="Arial" pitchFamily="34" charset="0"/>
                          <a:cs typeface="Arial" pitchFamily="34" charset="0"/>
                        </a:rPr>
                        <a:t>Technical feasibility</a:t>
                      </a:r>
                    </a:p>
                    <a:p>
                      <a:pPr marL="342900" indent="-342900">
                        <a:buFont typeface="+mj-lt"/>
                        <a:buAutoNum type="alphaLcParenR"/>
                      </a:pPr>
                      <a:r>
                        <a:rPr lang="en-US" sz="1700" baseline="0" dirty="0" smtClean="0">
                          <a:latin typeface="Arial" pitchFamily="34" charset="0"/>
                          <a:cs typeface="Arial" pitchFamily="34" charset="0"/>
                        </a:rPr>
                        <a:t>Intention</a:t>
                      </a:r>
                    </a:p>
                    <a:p>
                      <a:pPr marL="342900" indent="-342900">
                        <a:buFont typeface="+mj-lt"/>
                        <a:buAutoNum type="alphaLcParenR"/>
                      </a:pPr>
                      <a:r>
                        <a:rPr lang="en-US" sz="1700" baseline="0" dirty="0" smtClean="0">
                          <a:latin typeface="Arial" pitchFamily="34" charset="0"/>
                          <a:cs typeface="Arial" pitchFamily="34" charset="0"/>
                        </a:rPr>
                        <a:t>Ability</a:t>
                      </a:r>
                    </a:p>
                    <a:p>
                      <a:pPr marL="342900" indent="-342900">
                        <a:buFont typeface="+mj-lt"/>
                        <a:buAutoNum type="alphaLcParenR"/>
                      </a:pPr>
                      <a:r>
                        <a:rPr lang="en-US" sz="1700" baseline="0" dirty="0" smtClean="0">
                          <a:latin typeface="Arial" pitchFamily="34" charset="0"/>
                          <a:cs typeface="Arial" pitchFamily="34" charset="0"/>
                        </a:rPr>
                        <a:t>Probable future economics benefits</a:t>
                      </a:r>
                    </a:p>
                    <a:p>
                      <a:pPr marL="342900" indent="-342900">
                        <a:buFont typeface="+mj-lt"/>
                        <a:buAutoNum type="alphaLcParenR"/>
                      </a:pPr>
                      <a:r>
                        <a:rPr lang="en-US" sz="1700" baseline="0" dirty="0" smtClean="0">
                          <a:latin typeface="Arial" pitchFamily="34" charset="0"/>
                          <a:cs typeface="Arial" pitchFamily="34" charset="0"/>
                        </a:rPr>
                        <a:t>Resources availability</a:t>
                      </a:r>
                    </a:p>
                    <a:p>
                      <a:pPr marL="342900" indent="-342900">
                        <a:buFont typeface="+mj-lt"/>
                        <a:buAutoNum type="alphaLcParenR"/>
                      </a:pPr>
                      <a:r>
                        <a:rPr lang="en-US" sz="1700" baseline="0" dirty="0" smtClean="0">
                          <a:latin typeface="Arial" pitchFamily="34" charset="0"/>
                          <a:cs typeface="Arial" pitchFamily="34" charset="0"/>
                        </a:rPr>
                        <a:t>Reliable measurement of cost </a:t>
                      </a:r>
                      <a:endParaRPr lang="en-US" sz="1700" dirty="0">
                        <a:latin typeface="Arial" pitchFamily="34" charset="0"/>
                        <a:cs typeface="Arial" pitchFamily="34" charset="0"/>
                      </a:endParaRPr>
                    </a:p>
                  </a:txBody>
                  <a:tcPr/>
                </a:tc>
              </a:tr>
            </a:tbl>
          </a:graphicData>
        </a:graphic>
      </p:graphicFrame>
      <p:sp>
        <p:nvSpPr>
          <p:cNvPr id="5" name="Action Button: Back or Previous 4">
            <a:hlinkClick r:id="" action="ppaction://customshow?id=19" highlightClick="1"/>
          </p:cNvPr>
          <p:cNvSpPr/>
          <p:nvPr/>
        </p:nvSpPr>
        <p:spPr>
          <a:xfrm>
            <a:off x="8229600" y="6248400"/>
            <a:ext cx="6858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609600"/>
          </a:xfrm>
        </p:spPr>
        <p:txBody>
          <a:bodyPr>
            <a:normAutofit fontScale="90000"/>
          </a:bodyPr>
          <a:lstStyle/>
          <a:p>
            <a:pPr algn="ctr"/>
            <a:r>
              <a:rPr lang="en-US" dirty="0" smtClean="0"/>
              <a:t>Line Items for Non current investments</a:t>
            </a:r>
            <a:endParaRPr lang="en-US" dirty="0"/>
          </a:p>
        </p:txBody>
      </p:sp>
      <p:graphicFrame>
        <p:nvGraphicFramePr>
          <p:cNvPr id="4" name="Content Placeholder 3"/>
          <p:cNvGraphicFramePr>
            <a:graphicFrameLocks noGrp="1"/>
          </p:cNvGraphicFramePr>
          <p:nvPr>
            <p:ph idx="1"/>
          </p:nvPr>
        </p:nvGraphicFramePr>
        <p:xfrm>
          <a:off x="228600" y="1066800"/>
          <a:ext cx="8686802" cy="4426838"/>
        </p:xfrm>
        <a:graphic>
          <a:graphicData uri="http://schemas.openxmlformats.org/drawingml/2006/table">
            <a:tbl>
              <a:tblPr firstRow="1" bandRow="1">
                <a:tableStyleId>{5C22544A-7EE6-4342-B048-85BDC9FD1C3A}</a:tableStyleId>
              </a:tblPr>
              <a:tblGrid>
                <a:gridCol w="4267201"/>
                <a:gridCol w="685800"/>
                <a:gridCol w="1828800"/>
                <a:gridCol w="1905001"/>
              </a:tblGrid>
              <a:tr h="948734">
                <a:tc>
                  <a:txBody>
                    <a:bodyPr/>
                    <a:lstStyle/>
                    <a:p>
                      <a:r>
                        <a:rPr lang="en-US" sz="1600" dirty="0" smtClean="0">
                          <a:latin typeface="Arial" pitchFamily="34" charset="0"/>
                          <a:cs typeface="Arial" pitchFamily="34" charset="0"/>
                        </a:rPr>
                        <a:t>Particulars</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Note No.</a:t>
                      </a:r>
                      <a:endParaRPr lang="en-US" sz="1600" dirty="0">
                        <a:latin typeface="Arial" pitchFamily="34" charset="0"/>
                        <a:cs typeface="Arial" pitchFamily="34" charset="0"/>
                      </a:endParaRPr>
                    </a:p>
                  </a:txBody>
                  <a:tcPr/>
                </a:tc>
                <a:tc>
                  <a:txBody>
                    <a:bodyPr/>
                    <a:lstStyle/>
                    <a:p>
                      <a:r>
                        <a:rPr lang="en-US" sz="1600" b="1" dirty="0" smtClean="0">
                          <a:latin typeface="Arial" pitchFamily="34" charset="0"/>
                          <a:cs typeface="Arial" pitchFamily="34" charset="0"/>
                        </a:rPr>
                        <a:t>Figures as at the end of the current reporting period</a:t>
                      </a:r>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itchFamily="34" charset="0"/>
                          <a:cs typeface="Arial" pitchFamily="34" charset="0"/>
                        </a:rPr>
                        <a:t>Figures as at the end of the previous</a:t>
                      </a:r>
                      <a:r>
                        <a:rPr lang="en-US" sz="1600" b="1" baseline="0" dirty="0" smtClean="0">
                          <a:latin typeface="Arial" pitchFamily="34" charset="0"/>
                          <a:cs typeface="Arial" pitchFamily="34" charset="0"/>
                        </a:rPr>
                        <a:t> </a:t>
                      </a:r>
                      <a:r>
                        <a:rPr lang="en-US" sz="1600" b="1" dirty="0" smtClean="0">
                          <a:latin typeface="Arial" pitchFamily="34" charset="0"/>
                          <a:cs typeface="Arial" pitchFamily="34" charset="0"/>
                        </a:rPr>
                        <a:t>reporting period</a:t>
                      </a:r>
                      <a:endParaRPr lang="en-US" sz="1600" dirty="0" smtClean="0">
                        <a:latin typeface="Arial" pitchFamily="34" charset="0"/>
                        <a:cs typeface="Arial" pitchFamily="34" charset="0"/>
                      </a:endParaRPr>
                    </a:p>
                  </a:txBody>
                  <a:tcPr/>
                </a:tc>
              </a:tr>
              <a:tr h="359513">
                <a:tc>
                  <a:txBody>
                    <a:bodyPr/>
                    <a:lstStyle/>
                    <a:p>
                      <a:pPr marL="457200" marR="0" indent="-45720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Investment property</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72998">
                <a:tc>
                  <a:txBody>
                    <a:bodyPr/>
                    <a:lstStyle/>
                    <a:p>
                      <a:pPr marL="0" marR="0" indent="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Investments in Equity Instruments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59513">
                <a:tc>
                  <a:txBody>
                    <a:bodyPr/>
                    <a:lstStyle/>
                    <a:p>
                      <a:pPr marL="457200" marR="0" indent="-45720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Investments in preference shares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569228">
                <a:tc>
                  <a:txBody>
                    <a:bodyPr/>
                    <a:lstStyle/>
                    <a:p>
                      <a:pPr marL="0" marR="0" indent="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Investments in Government or trust securities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59513">
                <a:tc>
                  <a:txBody>
                    <a:bodyPr/>
                    <a:lstStyle/>
                    <a:p>
                      <a:pPr marL="457200" marR="0" indent="-45720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Investments in debentures or bonds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59513">
                <a:tc>
                  <a:txBody>
                    <a:bodyPr/>
                    <a:lstStyle/>
                    <a:p>
                      <a:pPr marL="0" marR="0" indent="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Investments in Mutual Funds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59513">
                <a:tc>
                  <a:txBody>
                    <a:bodyPr/>
                    <a:lstStyle/>
                    <a:p>
                      <a:pPr marL="0" marR="0" indent="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Investments in partnership firms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569228">
                <a:tc>
                  <a:txBody>
                    <a:bodyPr/>
                    <a:lstStyle/>
                    <a:p>
                      <a:pPr marL="0" indent="0">
                        <a:buClr>
                          <a:srgbClr val="905A0A"/>
                        </a:buClr>
                        <a:buFont typeface="+mj-lt"/>
                        <a:buNone/>
                      </a:pPr>
                      <a:r>
                        <a:rPr lang="en-US" sz="1600" dirty="0" smtClean="0">
                          <a:latin typeface="Arial" pitchFamily="34" charset="0"/>
                          <a:cs typeface="Arial" pitchFamily="34" charset="0"/>
                        </a:rPr>
                        <a:t>Other non-current investments(Specify nature)  </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bl>
          </a:graphicData>
        </a:graphic>
      </p:graphicFrame>
      <p:sp>
        <p:nvSpPr>
          <p:cNvPr id="6" name="TextBox 5"/>
          <p:cNvSpPr txBox="1"/>
          <p:nvPr/>
        </p:nvSpPr>
        <p:spPr>
          <a:xfrm>
            <a:off x="228600" y="5562600"/>
            <a:ext cx="8534400" cy="923330"/>
          </a:xfrm>
          <a:prstGeom prst="rect">
            <a:avLst/>
          </a:prstGeom>
          <a:noFill/>
        </p:spPr>
        <p:txBody>
          <a:bodyPr wrap="square" rtlCol="0">
            <a:spAutoFit/>
          </a:bodyPr>
          <a:lstStyle/>
          <a:p>
            <a:pPr>
              <a:buClr>
                <a:schemeClr val="accent2"/>
              </a:buClr>
              <a:buFont typeface="Wingdings" pitchFamily="2" charset="2"/>
              <a:buChar char="Ø"/>
            </a:pPr>
            <a:r>
              <a:rPr lang="en-US" dirty="0" smtClean="0">
                <a:latin typeface="Arial" pitchFamily="34" charset="0"/>
                <a:cs typeface="Arial" pitchFamily="34" charset="0"/>
              </a:rPr>
              <a:t>   Disclose market value of quoted investments.</a:t>
            </a:r>
          </a:p>
          <a:p>
            <a:pPr>
              <a:buClr>
                <a:schemeClr val="accent2"/>
              </a:buClr>
              <a:buFont typeface="Wingdings" pitchFamily="2" charset="2"/>
              <a:buChar char="Ø"/>
            </a:pPr>
            <a:r>
              <a:rPr lang="en-US" dirty="0" smtClean="0">
                <a:latin typeface="Arial" pitchFamily="34" charset="0"/>
                <a:cs typeface="Arial" pitchFamily="34" charset="0"/>
              </a:rPr>
              <a:t>   Aggregate provisions made for diminution in value of investments.</a:t>
            </a:r>
          </a:p>
          <a:p>
            <a:endParaRPr lang="en-US" dirty="0"/>
          </a:p>
        </p:txBody>
      </p:sp>
      <p:sp>
        <p:nvSpPr>
          <p:cNvPr id="5" name="Action Button: Back or Previous 4">
            <a:hlinkClick r:id="" action="ppaction://customshow?id=19" highlightClick="1"/>
          </p:cNvPr>
          <p:cNvSpPr/>
          <p:nvPr/>
        </p:nvSpPr>
        <p:spPr>
          <a:xfrm>
            <a:off x="8229600" y="6248400"/>
            <a:ext cx="6858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85800"/>
          </a:xfrm>
        </p:spPr>
        <p:txBody>
          <a:bodyPr>
            <a:normAutofit/>
          </a:bodyPr>
          <a:lstStyle/>
          <a:p>
            <a:pPr algn="ctr"/>
            <a:r>
              <a:rPr lang="en-US" dirty="0" smtClean="0"/>
              <a:t>Quote from Swami Vivekananda</a:t>
            </a:r>
            <a:endParaRPr lang="en-US" dirty="0"/>
          </a:p>
        </p:txBody>
      </p:sp>
      <p:sp>
        <p:nvSpPr>
          <p:cNvPr id="4" name="Rectangle 3"/>
          <p:cNvSpPr/>
          <p:nvPr/>
        </p:nvSpPr>
        <p:spPr>
          <a:xfrm>
            <a:off x="457200" y="1828802"/>
            <a:ext cx="8382000" cy="4739759"/>
          </a:xfrm>
          <a:prstGeom prst="rect">
            <a:avLst/>
          </a:prstGeom>
        </p:spPr>
        <p:txBody>
          <a:bodyPr wrap="square">
            <a:spAutoFit/>
          </a:bodyPr>
          <a:lstStyle/>
          <a:p>
            <a:endParaRPr lang="en-US" b="1" i="1" dirty="0" smtClean="0"/>
          </a:p>
          <a:p>
            <a:endParaRPr lang="en-US" b="1" i="1" dirty="0" smtClean="0"/>
          </a:p>
          <a:p>
            <a:r>
              <a:rPr lang="en-US" sz="2800" b="1" i="1" dirty="0" smtClean="0">
                <a:latin typeface="Arial" pitchFamily="34" charset="0"/>
                <a:cs typeface="Arial" pitchFamily="34" charset="0"/>
              </a:rPr>
              <a:t>			Perfection does not come from 			belief or faith. </a:t>
            </a:r>
          </a:p>
          <a:p>
            <a:endParaRPr lang="en-US" sz="2800" b="1" i="1" dirty="0" smtClean="0">
              <a:latin typeface="Arial" pitchFamily="34" charset="0"/>
              <a:cs typeface="Arial" pitchFamily="34" charset="0"/>
            </a:endParaRPr>
          </a:p>
          <a:p>
            <a:r>
              <a:rPr lang="en-US" sz="2800" b="1" i="1" dirty="0" smtClean="0">
                <a:latin typeface="Arial" pitchFamily="34" charset="0"/>
                <a:cs typeface="Arial" pitchFamily="34" charset="0"/>
              </a:rPr>
              <a:t> 			Perfection comes through 				selfless work.</a:t>
            </a:r>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dirty="0"/>
          </a:p>
        </p:txBody>
      </p:sp>
      <p:pic>
        <p:nvPicPr>
          <p:cNvPr id="1026" name="Picture 2" descr="C:\Documents and Settings\Administrator\My Documents\My Pictures\images[4].jpg"/>
          <p:cNvPicPr>
            <a:picLocks noGrp="1" noChangeAspect="1" noChangeArrowheads="1"/>
          </p:cNvPicPr>
          <p:nvPr>
            <p:ph idx="1"/>
          </p:nvPr>
        </p:nvPicPr>
        <p:blipFill>
          <a:blip r:embed="rId2"/>
          <a:srcRect/>
          <a:stretch>
            <a:fillRect/>
          </a:stretch>
        </p:blipFill>
        <p:spPr bwMode="auto">
          <a:xfrm>
            <a:off x="990600" y="2286000"/>
            <a:ext cx="1828800" cy="2209800"/>
          </a:xfrm>
          <a:prstGeom prst="rect">
            <a:avLst/>
          </a:prstGeom>
          <a:noFill/>
        </p:spPr>
      </p:pic>
      <p:sp>
        <p:nvSpPr>
          <p:cNvPr id="7" name="Slide Number Placeholder 3"/>
          <p:cNvSpPr txBox="1">
            <a:spLocks/>
          </p:cNvSpPr>
          <p:nvPr/>
        </p:nvSpPr>
        <p:spPr>
          <a:xfrm>
            <a:off x="6934200" y="6473952"/>
            <a:ext cx="2054352" cy="384048"/>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609600"/>
          </a:xfrm>
        </p:spPr>
        <p:txBody>
          <a:bodyPr>
            <a:normAutofit/>
          </a:bodyPr>
          <a:lstStyle/>
          <a:p>
            <a:pPr algn="ctr"/>
            <a:r>
              <a:rPr lang="en-US" sz="3100" dirty="0" smtClean="0"/>
              <a:t>Line Items for long term loans &amp; advances</a:t>
            </a:r>
            <a:endParaRPr lang="en-US" sz="3100" dirty="0"/>
          </a:p>
        </p:txBody>
      </p:sp>
      <p:graphicFrame>
        <p:nvGraphicFramePr>
          <p:cNvPr id="4" name="Content Placeholder 3"/>
          <p:cNvGraphicFramePr>
            <a:graphicFrameLocks noGrp="1"/>
          </p:cNvGraphicFramePr>
          <p:nvPr>
            <p:ph idx="1"/>
          </p:nvPr>
        </p:nvGraphicFramePr>
        <p:xfrm>
          <a:off x="228600" y="1295399"/>
          <a:ext cx="8686802" cy="2900721"/>
        </p:xfrm>
        <a:graphic>
          <a:graphicData uri="http://schemas.openxmlformats.org/drawingml/2006/table">
            <a:tbl>
              <a:tblPr firstRow="1" bandRow="1">
                <a:tableStyleId>{5C22544A-7EE6-4342-B048-85BDC9FD1C3A}</a:tableStyleId>
              </a:tblPr>
              <a:tblGrid>
                <a:gridCol w="4267201"/>
                <a:gridCol w="685800"/>
                <a:gridCol w="1828800"/>
                <a:gridCol w="1905001"/>
              </a:tblGrid>
              <a:tr h="1038911">
                <a:tc>
                  <a:txBody>
                    <a:bodyPr/>
                    <a:lstStyle/>
                    <a:p>
                      <a:r>
                        <a:rPr lang="en-US" sz="1600" dirty="0" smtClean="0">
                          <a:latin typeface="Arial" pitchFamily="34" charset="0"/>
                          <a:cs typeface="Arial" pitchFamily="34" charset="0"/>
                        </a:rPr>
                        <a:t>Particulars</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Note No.</a:t>
                      </a:r>
                      <a:endParaRPr lang="en-US" sz="1600" dirty="0">
                        <a:latin typeface="Arial" pitchFamily="34" charset="0"/>
                        <a:cs typeface="Arial" pitchFamily="34" charset="0"/>
                      </a:endParaRPr>
                    </a:p>
                  </a:txBody>
                  <a:tcPr/>
                </a:tc>
                <a:tc>
                  <a:txBody>
                    <a:bodyPr/>
                    <a:lstStyle/>
                    <a:p>
                      <a:r>
                        <a:rPr lang="en-US" sz="1600" b="1" dirty="0" smtClean="0">
                          <a:latin typeface="Arial" pitchFamily="34" charset="0"/>
                          <a:cs typeface="Arial" pitchFamily="34" charset="0"/>
                        </a:rPr>
                        <a:t>Figures as at the end of the current reporting period</a:t>
                      </a:r>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itchFamily="34" charset="0"/>
                          <a:cs typeface="Arial" pitchFamily="34" charset="0"/>
                        </a:rPr>
                        <a:t>Figures as at the end of the previous</a:t>
                      </a:r>
                      <a:r>
                        <a:rPr lang="en-US" sz="1600" b="1" baseline="0" dirty="0" smtClean="0">
                          <a:latin typeface="Arial" pitchFamily="34" charset="0"/>
                          <a:cs typeface="Arial" pitchFamily="34" charset="0"/>
                        </a:rPr>
                        <a:t> </a:t>
                      </a:r>
                      <a:r>
                        <a:rPr lang="en-US" sz="1600" b="1" dirty="0" smtClean="0">
                          <a:latin typeface="Arial" pitchFamily="34" charset="0"/>
                          <a:cs typeface="Arial" pitchFamily="34" charset="0"/>
                        </a:rPr>
                        <a:t>reporting period</a:t>
                      </a:r>
                      <a:endParaRPr lang="en-US" sz="1600" dirty="0" smtClean="0">
                        <a:latin typeface="Arial" pitchFamily="34" charset="0"/>
                        <a:cs typeface="Arial" pitchFamily="34" charset="0"/>
                      </a:endParaRPr>
                    </a:p>
                  </a:txBody>
                  <a:tcPr/>
                </a:tc>
              </a:tr>
              <a:tr h="356198">
                <a:tc>
                  <a:txBody>
                    <a:bodyPr/>
                    <a:lstStyle/>
                    <a:p>
                      <a:pPr marL="457200" marR="0" indent="-45720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Capital Advances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56198">
                <a:tc>
                  <a:txBody>
                    <a:bodyPr/>
                    <a:lstStyle/>
                    <a:p>
                      <a:pPr marL="457200" indent="-457200">
                        <a:buClr>
                          <a:srgbClr val="905A0A"/>
                        </a:buClr>
                        <a:buFont typeface="+mj-lt"/>
                        <a:buNone/>
                      </a:pPr>
                      <a:r>
                        <a:rPr lang="en-US" sz="1600" dirty="0" smtClean="0">
                          <a:latin typeface="Arial" pitchFamily="34" charset="0"/>
                          <a:cs typeface="Arial" pitchFamily="34" charset="0"/>
                        </a:rPr>
                        <a:t>Security Deposits;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563980">
                <a:tc>
                  <a:txBody>
                    <a:bodyPr/>
                    <a:lstStyle/>
                    <a:p>
                      <a:pPr marL="0" indent="0">
                        <a:buClr>
                          <a:srgbClr val="905A0A"/>
                        </a:buClr>
                        <a:buFont typeface="+mj-lt"/>
                        <a:buNone/>
                      </a:pPr>
                      <a:r>
                        <a:rPr lang="en-US" sz="1600" dirty="0" smtClean="0">
                          <a:latin typeface="Arial" pitchFamily="34" charset="0"/>
                          <a:cs typeface="Arial" pitchFamily="34" charset="0"/>
                        </a:rPr>
                        <a:t>Loans and advances to related parties(giving details thereof)</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523281">
                <a:tc>
                  <a:txBody>
                    <a:bodyPr/>
                    <a:lstStyle/>
                    <a:p>
                      <a:pPr marL="457200" marR="0" indent="-457200" algn="l" defTabSz="914400" rtl="0" eaLnBrk="1" fontAlgn="auto" latinLnBrk="0" hangingPunct="1">
                        <a:lnSpc>
                          <a:spcPct val="100000"/>
                        </a:lnSpc>
                        <a:spcBef>
                          <a:spcPts val="0"/>
                        </a:spcBef>
                        <a:spcAft>
                          <a:spcPts val="0"/>
                        </a:spcAft>
                        <a:buClr>
                          <a:srgbClr val="905A0A"/>
                        </a:buClr>
                        <a:buSzTx/>
                        <a:buFont typeface="+mj-lt"/>
                        <a:buNone/>
                        <a:tabLst/>
                        <a:defRPr/>
                      </a:pPr>
                      <a:r>
                        <a:rPr lang="en-US" sz="1600" dirty="0" smtClean="0">
                          <a:latin typeface="Arial" pitchFamily="34" charset="0"/>
                          <a:cs typeface="Arial" pitchFamily="34" charset="0"/>
                        </a:rPr>
                        <a:t>Other loans and advances(Specify nature)</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bl>
          </a:graphicData>
        </a:graphic>
      </p:graphicFrame>
      <p:sp>
        <p:nvSpPr>
          <p:cNvPr id="6" name="TextBox 5"/>
          <p:cNvSpPr txBox="1"/>
          <p:nvPr/>
        </p:nvSpPr>
        <p:spPr>
          <a:xfrm>
            <a:off x="152400" y="4343400"/>
            <a:ext cx="8839200" cy="2123658"/>
          </a:xfrm>
          <a:prstGeom prst="rect">
            <a:avLst/>
          </a:prstGeom>
          <a:noFill/>
        </p:spPr>
        <p:txBody>
          <a:bodyPr wrap="square" rtlCol="0">
            <a:spAutoFit/>
          </a:bodyPr>
          <a:lstStyle/>
          <a:p>
            <a:pPr marL="457200" indent="-457200">
              <a:buNone/>
            </a:pPr>
            <a:r>
              <a:rPr lang="en-US" b="1" u="sng" dirty="0" smtClean="0">
                <a:latin typeface="Arial" pitchFamily="34" charset="0"/>
                <a:cs typeface="Arial" pitchFamily="34" charset="0"/>
              </a:rPr>
              <a:t>It will further classified as:</a:t>
            </a:r>
          </a:p>
          <a:p>
            <a:pPr marL="457200" indent="-457200">
              <a:buClr>
                <a:srgbClr val="905A0A"/>
              </a:buClr>
              <a:buFont typeface="Wingdings" pitchFamily="2" charset="2"/>
              <a:buChar char="Ø"/>
            </a:pPr>
            <a:r>
              <a:rPr lang="en-US" sz="1600" dirty="0" smtClean="0">
                <a:latin typeface="Arial" pitchFamily="34" charset="0"/>
                <a:cs typeface="Arial" pitchFamily="34" charset="0"/>
              </a:rPr>
              <a:t>Secured, considered good </a:t>
            </a:r>
          </a:p>
          <a:p>
            <a:pPr marL="457200" indent="-457200">
              <a:buClr>
                <a:srgbClr val="905A0A"/>
              </a:buClr>
              <a:buFont typeface="Wingdings" pitchFamily="2" charset="2"/>
              <a:buChar char="Ø"/>
            </a:pPr>
            <a:r>
              <a:rPr lang="en-US" sz="1600" dirty="0" smtClean="0">
                <a:latin typeface="Arial" pitchFamily="34" charset="0"/>
                <a:cs typeface="Arial" pitchFamily="34" charset="0"/>
              </a:rPr>
              <a:t>Unsecured, considered good</a:t>
            </a:r>
          </a:p>
          <a:p>
            <a:pPr marL="457200" indent="-457200">
              <a:buClr>
                <a:srgbClr val="905A0A"/>
              </a:buClr>
              <a:buFont typeface="Wingdings" pitchFamily="2" charset="2"/>
              <a:buChar char="Ø"/>
            </a:pPr>
            <a:r>
              <a:rPr lang="en-US" sz="1600" dirty="0" smtClean="0">
                <a:latin typeface="Arial" pitchFamily="34" charset="0"/>
                <a:cs typeface="Arial" pitchFamily="34" charset="0"/>
              </a:rPr>
              <a:t>Doubtful</a:t>
            </a:r>
          </a:p>
          <a:p>
            <a:pPr marL="457200" indent="-457200">
              <a:buClr>
                <a:srgbClr val="905A0A"/>
              </a:buClr>
              <a:buFont typeface="Wingdings" pitchFamily="2" charset="2"/>
              <a:buChar char="Ø"/>
            </a:pPr>
            <a:r>
              <a:rPr lang="en-US" sz="1600" dirty="0" smtClean="0">
                <a:latin typeface="Arial" pitchFamily="34" charset="0"/>
                <a:cs typeface="Arial" pitchFamily="34" charset="0"/>
              </a:rPr>
              <a:t>Provision for doubtful debts due from directors</a:t>
            </a:r>
          </a:p>
          <a:p>
            <a:pPr marL="457200" indent="-457200">
              <a:buClr>
                <a:srgbClr val="905A0A"/>
              </a:buClr>
              <a:buFont typeface="Wingdings" pitchFamily="2" charset="2"/>
              <a:buChar char="Ø"/>
            </a:pPr>
            <a:r>
              <a:rPr lang="en-US" sz="1600" dirty="0" smtClean="0">
                <a:latin typeface="Arial" pitchFamily="34" charset="0"/>
                <a:cs typeface="Arial" pitchFamily="34" charset="0"/>
              </a:rPr>
              <a:t>Amount due from partnership firms and private companies in which one of the directors are partners or directors</a:t>
            </a:r>
            <a:endParaRPr lang="en-US" dirty="0" smtClean="0">
              <a:latin typeface="Arial" pitchFamily="34" charset="0"/>
              <a:cs typeface="Arial" pitchFamily="34" charset="0"/>
            </a:endParaRPr>
          </a:p>
          <a:p>
            <a:endParaRPr lang="en-US" dirty="0"/>
          </a:p>
        </p:txBody>
      </p:sp>
      <p:sp>
        <p:nvSpPr>
          <p:cNvPr id="5" name="Action Button: Back or Previous 4">
            <a:hlinkClick r:id="" action="ppaction://customshow?id=19" highlightClick="1"/>
          </p:cNvPr>
          <p:cNvSpPr/>
          <p:nvPr/>
        </p:nvSpPr>
        <p:spPr>
          <a:xfrm>
            <a:off x="8229600" y="6248400"/>
            <a:ext cx="6858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609600"/>
          </a:xfrm>
        </p:spPr>
        <p:txBody>
          <a:bodyPr>
            <a:normAutofit fontScale="90000"/>
          </a:bodyPr>
          <a:lstStyle/>
          <a:p>
            <a:pPr algn="ctr"/>
            <a:r>
              <a:rPr lang="en-US" dirty="0" smtClean="0"/>
              <a:t>Line Items for current investments</a:t>
            </a:r>
            <a:endParaRPr lang="en-US" dirty="0"/>
          </a:p>
        </p:txBody>
      </p:sp>
      <p:graphicFrame>
        <p:nvGraphicFramePr>
          <p:cNvPr id="4" name="Content Placeholder 3"/>
          <p:cNvGraphicFramePr>
            <a:graphicFrameLocks noGrp="1"/>
          </p:cNvGraphicFramePr>
          <p:nvPr>
            <p:ph idx="1"/>
          </p:nvPr>
        </p:nvGraphicFramePr>
        <p:xfrm>
          <a:off x="228600" y="1143000"/>
          <a:ext cx="8686802" cy="4053840"/>
        </p:xfrm>
        <a:graphic>
          <a:graphicData uri="http://schemas.openxmlformats.org/drawingml/2006/table">
            <a:tbl>
              <a:tblPr firstRow="1" bandRow="1">
                <a:tableStyleId>{5C22544A-7EE6-4342-B048-85BDC9FD1C3A}</a:tableStyleId>
              </a:tblPr>
              <a:tblGrid>
                <a:gridCol w="4267201"/>
                <a:gridCol w="685800"/>
                <a:gridCol w="1828800"/>
                <a:gridCol w="1905001"/>
              </a:tblGrid>
              <a:tr h="1066799">
                <a:tc>
                  <a:txBody>
                    <a:bodyPr/>
                    <a:lstStyle/>
                    <a:p>
                      <a:r>
                        <a:rPr lang="en-US" sz="1600" dirty="0" smtClean="0">
                          <a:latin typeface="Arial" pitchFamily="34" charset="0"/>
                          <a:cs typeface="Arial" pitchFamily="34" charset="0"/>
                        </a:rPr>
                        <a:t>Particulars</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Note No.</a:t>
                      </a:r>
                      <a:endParaRPr lang="en-US" sz="1600" dirty="0">
                        <a:latin typeface="Arial" pitchFamily="34" charset="0"/>
                        <a:cs typeface="Arial" pitchFamily="34" charset="0"/>
                      </a:endParaRPr>
                    </a:p>
                  </a:txBody>
                  <a:tcPr/>
                </a:tc>
                <a:tc>
                  <a:txBody>
                    <a:bodyPr/>
                    <a:lstStyle/>
                    <a:p>
                      <a:r>
                        <a:rPr lang="en-US" sz="1600" b="1" dirty="0" smtClean="0">
                          <a:latin typeface="Arial" pitchFamily="34" charset="0"/>
                          <a:cs typeface="Arial" pitchFamily="34" charset="0"/>
                        </a:rPr>
                        <a:t>Figures as at the end of the current reporting period</a:t>
                      </a:r>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itchFamily="34" charset="0"/>
                          <a:cs typeface="Arial" pitchFamily="34" charset="0"/>
                        </a:rPr>
                        <a:t>Figures as at the end of the previous</a:t>
                      </a:r>
                      <a:r>
                        <a:rPr lang="en-US" sz="1600" b="1" baseline="0" dirty="0" smtClean="0">
                          <a:latin typeface="Arial" pitchFamily="34" charset="0"/>
                          <a:cs typeface="Arial" pitchFamily="34" charset="0"/>
                        </a:rPr>
                        <a:t> </a:t>
                      </a:r>
                      <a:r>
                        <a:rPr lang="en-US" sz="1600" b="1" dirty="0" smtClean="0">
                          <a:latin typeface="Arial" pitchFamily="34" charset="0"/>
                          <a:cs typeface="Arial" pitchFamily="34" charset="0"/>
                        </a:rPr>
                        <a:t>reporting period</a:t>
                      </a:r>
                      <a:endParaRPr lang="en-US" sz="1600" dirty="0" smtClean="0">
                        <a:latin typeface="Arial" pitchFamily="34" charset="0"/>
                        <a:cs typeface="Arial" pitchFamily="34" charset="0"/>
                      </a:endParaRPr>
                    </a:p>
                  </a:txBody>
                  <a:tcPr/>
                </a:tc>
              </a:tr>
              <a:tr h="304799">
                <a:tc>
                  <a:txBody>
                    <a:bodyPr/>
                    <a:lstStyle/>
                    <a:p>
                      <a:pPr marL="0" marR="0" indent="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Investments in Equity Instruments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20039">
                <a:tc>
                  <a:txBody>
                    <a:bodyPr/>
                    <a:lstStyle/>
                    <a:p>
                      <a:pPr marL="457200" marR="0" indent="-45720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Investments in preference shares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487679">
                <a:tc>
                  <a:txBody>
                    <a:bodyPr/>
                    <a:lstStyle/>
                    <a:p>
                      <a:pPr marL="0" marR="0" indent="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Investments in Government or trust securities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65759">
                <a:tc>
                  <a:txBody>
                    <a:bodyPr/>
                    <a:lstStyle/>
                    <a:p>
                      <a:pPr marL="457200" marR="0" indent="-45720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Investments in debentures or bonds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04799">
                <a:tc>
                  <a:txBody>
                    <a:bodyPr/>
                    <a:lstStyle/>
                    <a:p>
                      <a:pPr marL="0" marR="0" indent="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Investments in Mutual Funds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20039">
                <a:tc>
                  <a:txBody>
                    <a:bodyPr/>
                    <a:lstStyle/>
                    <a:p>
                      <a:pPr marL="0" marR="0" indent="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Investments in partnership firms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563879">
                <a:tc>
                  <a:txBody>
                    <a:bodyPr/>
                    <a:lstStyle/>
                    <a:p>
                      <a:pPr marL="0" indent="0">
                        <a:buClr>
                          <a:srgbClr val="905A0A"/>
                        </a:buClr>
                        <a:buFont typeface="+mj-lt"/>
                        <a:buNone/>
                      </a:pPr>
                      <a:r>
                        <a:rPr lang="en-US" sz="1600" dirty="0" smtClean="0">
                          <a:latin typeface="Arial" pitchFamily="34" charset="0"/>
                          <a:cs typeface="Arial" pitchFamily="34" charset="0"/>
                        </a:rPr>
                        <a:t>Other non-current investments(Specify nature) </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bl>
          </a:graphicData>
        </a:graphic>
      </p:graphicFrame>
      <p:sp>
        <p:nvSpPr>
          <p:cNvPr id="6" name="TextBox 5"/>
          <p:cNvSpPr txBox="1"/>
          <p:nvPr/>
        </p:nvSpPr>
        <p:spPr>
          <a:xfrm>
            <a:off x="0" y="5334000"/>
            <a:ext cx="8839200" cy="923330"/>
          </a:xfrm>
          <a:prstGeom prst="rect">
            <a:avLst/>
          </a:prstGeom>
          <a:noFill/>
        </p:spPr>
        <p:txBody>
          <a:bodyPr wrap="square" rtlCol="0">
            <a:spAutoFit/>
          </a:bodyPr>
          <a:lstStyle/>
          <a:p>
            <a:pPr marL="347663" indent="-347663" algn="just">
              <a:buClr>
                <a:schemeClr val="accent2"/>
              </a:buClr>
              <a:buFont typeface="Wingdings" pitchFamily="2" charset="2"/>
              <a:buChar char="Ø"/>
            </a:pPr>
            <a:r>
              <a:rPr lang="en-US" dirty="0" smtClean="0">
                <a:latin typeface="Arial" pitchFamily="34" charset="0"/>
                <a:cs typeface="Arial" pitchFamily="34" charset="0"/>
              </a:rPr>
              <a:t>As per AS 13 current investments are measured at lower of the cost or fair value.</a:t>
            </a:r>
          </a:p>
          <a:p>
            <a:pPr marL="290513" indent="-290513" algn="just">
              <a:buClr>
                <a:schemeClr val="accent2"/>
              </a:buClr>
              <a:buFont typeface="Wingdings" pitchFamily="2" charset="2"/>
              <a:buChar char="Ø"/>
            </a:pPr>
            <a:r>
              <a:rPr lang="en-US" dirty="0" smtClean="0">
                <a:latin typeface="Arial" pitchFamily="34" charset="0"/>
                <a:cs typeface="Arial" pitchFamily="34" charset="0"/>
              </a:rPr>
              <a:t>Disclose market value of quoted investments.</a:t>
            </a:r>
          </a:p>
          <a:p>
            <a:pPr marL="231775" indent="-231775" algn="just">
              <a:buClr>
                <a:schemeClr val="accent2"/>
              </a:buClr>
              <a:buFont typeface="Wingdings" pitchFamily="2" charset="2"/>
              <a:buChar char="Ø"/>
            </a:pPr>
            <a:r>
              <a:rPr lang="en-US" dirty="0" smtClean="0">
                <a:latin typeface="Arial" pitchFamily="34" charset="0"/>
                <a:cs typeface="Arial" pitchFamily="34" charset="0"/>
              </a:rPr>
              <a:t>  Aggregate provisions made for diminution in value of investments.</a:t>
            </a:r>
            <a:endParaRPr lang="en-US" dirty="0"/>
          </a:p>
        </p:txBody>
      </p:sp>
      <p:sp>
        <p:nvSpPr>
          <p:cNvPr id="5" name="Action Button: Back or Previous 4">
            <a:hlinkClick r:id="" action="ppaction://customshow?id=19" highlightClick="1"/>
          </p:cNvPr>
          <p:cNvSpPr/>
          <p:nvPr/>
        </p:nvSpPr>
        <p:spPr>
          <a:xfrm>
            <a:off x="8305800" y="6248400"/>
            <a:ext cx="6858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609600"/>
          </a:xfrm>
        </p:spPr>
        <p:txBody>
          <a:bodyPr>
            <a:normAutofit fontScale="90000"/>
          </a:bodyPr>
          <a:lstStyle/>
          <a:p>
            <a:pPr algn="ctr"/>
            <a:r>
              <a:rPr lang="en-US" dirty="0" smtClean="0"/>
              <a:t>Line Items for inventories</a:t>
            </a:r>
            <a:endParaRPr lang="en-US" dirty="0"/>
          </a:p>
        </p:txBody>
      </p:sp>
      <p:graphicFrame>
        <p:nvGraphicFramePr>
          <p:cNvPr id="4" name="Content Placeholder 3"/>
          <p:cNvGraphicFramePr>
            <a:graphicFrameLocks noGrp="1"/>
          </p:cNvGraphicFramePr>
          <p:nvPr>
            <p:ph idx="1"/>
          </p:nvPr>
        </p:nvGraphicFramePr>
        <p:xfrm>
          <a:off x="228600" y="1371600"/>
          <a:ext cx="8686802" cy="3916679"/>
        </p:xfrm>
        <a:graphic>
          <a:graphicData uri="http://schemas.openxmlformats.org/drawingml/2006/table">
            <a:tbl>
              <a:tblPr firstRow="1" bandRow="1">
                <a:tableStyleId>{5C22544A-7EE6-4342-B048-85BDC9FD1C3A}</a:tableStyleId>
              </a:tblPr>
              <a:tblGrid>
                <a:gridCol w="4267201"/>
                <a:gridCol w="685800"/>
                <a:gridCol w="1828800"/>
                <a:gridCol w="1905001"/>
              </a:tblGrid>
              <a:tr h="990599">
                <a:tc>
                  <a:txBody>
                    <a:bodyPr/>
                    <a:lstStyle/>
                    <a:p>
                      <a:r>
                        <a:rPr lang="en-US" sz="1600" dirty="0" smtClean="0">
                          <a:latin typeface="Arial" pitchFamily="34" charset="0"/>
                          <a:cs typeface="Arial" pitchFamily="34" charset="0"/>
                        </a:rPr>
                        <a:t>Particulars</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Note No.</a:t>
                      </a:r>
                      <a:endParaRPr lang="en-US" sz="1600" dirty="0">
                        <a:latin typeface="Arial" pitchFamily="34" charset="0"/>
                        <a:cs typeface="Arial" pitchFamily="34" charset="0"/>
                      </a:endParaRPr>
                    </a:p>
                  </a:txBody>
                  <a:tcPr/>
                </a:tc>
                <a:tc>
                  <a:txBody>
                    <a:bodyPr/>
                    <a:lstStyle/>
                    <a:p>
                      <a:r>
                        <a:rPr lang="en-US" sz="1600" b="1" dirty="0" smtClean="0">
                          <a:latin typeface="Arial" pitchFamily="34" charset="0"/>
                          <a:cs typeface="Arial" pitchFamily="34" charset="0"/>
                        </a:rPr>
                        <a:t>Figures as at the end of the current reporting period</a:t>
                      </a:r>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itchFamily="34" charset="0"/>
                          <a:cs typeface="Arial" pitchFamily="34" charset="0"/>
                        </a:rPr>
                        <a:t>Figures as at the end of the previous</a:t>
                      </a:r>
                      <a:r>
                        <a:rPr lang="en-US" sz="1600" b="1" baseline="0" dirty="0" smtClean="0">
                          <a:latin typeface="Arial" pitchFamily="34" charset="0"/>
                          <a:cs typeface="Arial" pitchFamily="34" charset="0"/>
                        </a:rPr>
                        <a:t> </a:t>
                      </a:r>
                      <a:r>
                        <a:rPr lang="en-US" sz="1600" b="1" dirty="0" smtClean="0">
                          <a:latin typeface="Arial" pitchFamily="34" charset="0"/>
                          <a:cs typeface="Arial" pitchFamily="34" charset="0"/>
                        </a:rPr>
                        <a:t>reporting period</a:t>
                      </a:r>
                      <a:endParaRPr lang="en-US" sz="1600" dirty="0" smtClean="0">
                        <a:latin typeface="Arial" pitchFamily="34" charset="0"/>
                        <a:cs typeface="Arial" pitchFamily="34" charset="0"/>
                      </a:endParaRPr>
                    </a:p>
                  </a:txBody>
                  <a:tcPr/>
                </a:tc>
              </a:tr>
              <a:tr h="365760">
                <a:tc>
                  <a:txBody>
                    <a:bodyPr/>
                    <a:lstStyle/>
                    <a:p>
                      <a:pPr marL="0" marR="0" indent="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Raw materials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65760">
                <a:tc>
                  <a:txBody>
                    <a:bodyPr/>
                    <a:lstStyle/>
                    <a:p>
                      <a:pPr marL="457200" indent="-457200">
                        <a:buClr>
                          <a:srgbClr val="955A1F"/>
                        </a:buClr>
                        <a:buFont typeface="+mj-lt"/>
                        <a:buNone/>
                      </a:pPr>
                      <a:r>
                        <a:rPr lang="en-US" sz="1600" dirty="0" smtClean="0">
                          <a:latin typeface="Arial" pitchFamily="34" charset="0"/>
                          <a:cs typeface="Arial" pitchFamily="34" charset="0"/>
                        </a:rPr>
                        <a:t>Work-in-progress;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35279">
                <a:tc>
                  <a:txBody>
                    <a:bodyPr/>
                    <a:lstStyle/>
                    <a:p>
                      <a:pPr marL="0" marR="0" indent="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Finished goods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609599">
                <a:tc>
                  <a:txBody>
                    <a:bodyPr/>
                    <a:lstStyle/>
                    <a:p>
                      <a:pPr marL="0" marR="0" indent="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Stock-in-trade(in respect of goods acquired for trading)</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65760">
                <a:tc>
                  <a:txBody>
                    <a:bodyPr/>
                    <a:lstStyle/>
                    <a:p>
                      <a:pPr marL="0" marR="0" indent="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Stores and spares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402227">
                <a:tc>
                  <a:txBody>
                    <a:bodyPr/>
                    <a:lstStyle/>
                    <a:p>
                      <a:pPr marL="0" marR="0" indent="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Loose tools</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75013">
                <a:tc>
                  <a:txBody>
                    <a:bodyPr/>
                    <a:lstStyle/>
                    <a:p>
                      <a:pPr marL="457200" indent="-457200">
                        <a:buClr>
                          <a:srgbClr val="955A1F"/>
                        </a:buClr>
                        <a:buFont typeface="+mj-lt"/>
                        <a:buNone/>
                      </a:pPr>
                      <a:r>
                        <a:rPr lang="en-US" sz="1600" dirty="0" smtClean="0">
                          <a:latin typeface="Arial" pitchFamily="34" charset="0"/>
                          <a:cs typeface="Arial" pitchFamily="34" charset="0"/>
                        </a:rPr>
                        <a:t>Others(specify nature);</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bl>
          </a:graphicData>
        </a:graphic>
      </p:graphicFrame>
      <p:sp>
        <p:nvSpPr>
          <p:cNvPr id="7" name="TextBox 6"/>
          <p:cNvSpPr txBox="1"/>
          <p:nvPr/>
        </p:nvSpPr>
        <p:spPr>
          <a:xfrm>
            <a:off x="228600" y="5562600"/>
            <a:ext cx="8686800" cy="923330"/>
          </a:xfrm>
          <a:prstGeom prst="rect">
            <a:avLst/>
          </a:prstGeom>
          <a:noFill/>
        </p:spPr>
        <p:txBody>
          <a:bodyPr wrap="square" rtlCol="0">
            <a:spAutoFit/>
          </a:bodyPr>
          <a:lstStyle/>
          <a:p>
            <a:pPr>
              <a:buClr>
                <a:schemeClr val="accent2"/>
              </a:buClr>
              <a:buFont typeface="Wingdings" pitchFamily="2" charset="2"/>
              <a:buChar char="Ø"/>
            </a:pPr>
            <a:r>
              <a:rPr lang="en-US" dirty="0" smtClean="0">
                <a:latin typeface="Arial" pitchFamily="34" charset="0"/>
                <a:cs typeface="Arial" pitchFamily="34" charset="0"/>
              </a:rPr>
              <a:t> Goods-in-transit shall be disclosed under the relevant sub-head of inventories</a:t>
            </a:r>
          </a:p>
          <a:p>
            <a:pPr>
              <a:buClr>
                <a:schemeClr val="accent2"/>
              </a:buClr>
              <a:buFont typeface="Wingdings" pitchFamily="2" charset="2"/>
              <a:buChar char="Ø"/>
            </a:pPr>
            <a:r>
              <a:rPr lang="en-US" dirty="0" smtClean="0">
                <a:latin typeface="Arial" pitchFamily="34" charset="0"/>
                <a:cs typeface="Arial" pitchFamily="34" charset="0"/>
              </a:rPr>
              <a:t> Mode of valuation shall be stated</a:t>
            </a:r>
          </a:p>
          <a:p>
            <a:endParaRPr lang="en-US" dirty="0"/>
          </a:p>
        </p:txBody>
      </p:sp>
      <p:sp>
        <p:nvSpPr>
          <p:cNvPr id="8" name="Action Button: Back or Previous 7">
            <a:hlinkClick r:id="" action="ppaction://customshow?id=19" highlightClick="1"/>
          </p:cNvPr>
          <p:cNvSpPr/>
          <p:nvPr/>
        </p:nvSpPr>
        <p:spPr>
          <a:xfrm>
            <a:off x="8229600" y="6248400"/>
            <a:ext cx="6858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533400"/>
          </a:xfrm>
        </p:spPr>
        <p:txBody>
          <a:bodyPr>
            <a:normAutofit fontScale="90000"/>
          </a:bodyPr>
          <a:lstStyle/>
          <a:p>
            <a:pPr algn="ctr"/>
            <a:r>
              <a:rPr lang="en-US" dirty="0" smtClean="0"/>
              <a:t>Line Items for Trade receivables</a:t>
            </a:r>
            <a:endParaRPr lang="en-US" dirty="0"/>
          </a:p>
        </p:txBody>
      </p:sp>
      <p:graphicFrame>
        <p:nvGraphicFramePr>
          <p:cNvPr id="4" name="Content Placeholder 3"/>
          <p:cNvGraphicFramePr>
            <a:graphicFrameLocks noGrp="1"/>
          </p:cNvGraphicFramePr>
          <p:nvPr>
            <p:ph idx="1"/>
          </p:nvPr>
        </p:nvGraphicFramePr>
        <p:xfrm>
          <a:off x="228600" y="883920"/>
          <a:ext cx="8686802" cy="4297680"/>
        </p:xfrm>
        <a:graphic>
          <a:graphicData uri="http://schemas.openxmlformats.org/drawingml/2006/table">
            <a:tbl>
              <a:tblPr firstRow="1" bandRow="1">
                <a:tableStyleId>{5C22544A-7EE6-4342-B048-85BDC9FD1C3A}</a:tableStyleId>
              </a:tblPr>
              <a:tblGrid>
                <a:gridCol w="4267201"/>
                <a:gridCol w="685800"/>
                <a:gridCol w="1828800"/>
                <a:gridCol w="1905001"/>
              </a:tblGrid>
              <a:tr h="1021405">
                <a:tc>
                  <a:txBody>
                    <a:bodyPr/>
                    <a:lstStyle/>
                    <a:p>
                      <a:r>
                        <a:rPr lang="en-US" sz="1600" dirty="0" smtClean="0">
                          <a:latin typeface="Arial" pitchFamily="34" charset="0"/>
                          <a:cs typeface="Arial" pitchFamily="34" charset="0"/>
                        </a:rPr>
                        <a:t>Particulars</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Note No.</a:t>
                      </a:r>
                      <a:endParaRPr lang="en-US" sz="1600" dirty="0">
                        <a:latin typeface="Arial" pitchFamily="34" charset="0"/>
                        <a:cs typeface="Arial" pitchFamily="34" charset="0"/>
                      </a:endParaRPr>
                    </a:p>
                  </a:txBody>
                  <a:tcPr/>
                </a:tc>
                <a:tc>
                  <a:txBody>
                    <a:bodyPr/>
                    <a:lstStyle/>
                    <a:p>
                      <a:r>
                        <a:rPr lang="en-US" sz="1600" b="1" dirty="0" smtClean="0">
                          <a:latin typeface="Arial" pitchFamily="34" charset="0"/>
                          <a:cs typeface="Arial" pitchFamily="34" charset="0"/>
                        </a:rPr>
                        <a:t>Figures as at the end of the current reporting period</a:t>
                      </a:r>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itchFamily="34" charset="0"/>
                          <a:cs typeface="Arial" pitchFamily="34" charset="0"/>
                        </a:rPr>
                        <a:t>Figures as at the end of the previous</a:t>
                      </a:r>
                      <a:r>
                        <a:rPr lang="en-US" sz="1600" b="1" baseline="0" dirty="0" smtClean="0">
                          <a:latin typeface="Arial" pitchFamily="34" charset="0"/>
                          <a:cs typeface="Arial" pitchFamily="34" charset="0"/>
                        </a:rPr>
                        <a:t> </a:t>
                      </a:r>
                      <a:r>
                        <a:rPr lang="en-US" sz="1600" b="1" dirty="0" smtClean="0">
                          <a:latin typeface="Arial" pitchFamily="34" charset="0"/>
                          <a:cs typeface="Arial" pitchFamily="34" charset="0"/>
                        </a:rPr>
                        <a:t>reporting period</a:t>
                      </a:r>
                      <a:endParaRPr lang="en-US" sz="1600" dirty="0" smtClean="0">
                        <a:latin typeface="Arial" pitchFamily="34" charset="0"/>
                        <a:cs typeface="Arial" pitchFamily="34" charset="0"/>
                      </a:endParaRPr>
                    </a:p>
                  </a:txBody>
                  <a:tcPr/>
                </a:tc>
              </a:tr>
              <a:tr h="554477">
                <a:tc>
                  <a:txBody>
                    <a:bodyPr/>
                    <a:lstStyle/>
                    <a:p>
                      <a:pPr marL="0" marR="0" indent="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Due for a period of six months from the due date of payment</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50196">
                <a:tc>
                  <a:txBody>
                    <a:bodyPr/>
                    <a:lstStyle/>
                    <a:p>
                      <a:pPr marL="457200" indent="-457200">
                        <a:buClr>
                          <a:srgbClr val="955A1F"/>
                        </a:buClr>
                        <a:buFont typeface="+mj-lt"/>
                        <a:buNone/>
                      </a:pPr>
                      <a:r>
                        <a:rPr lang="en-US" sz="1600" dirty="0" smtClean="0">
                          <a:latin typeface="Arial" pitchFamily="34" charset="0"/>
                          <a:cs typeface="Arial" pitchFamily="34" charset="0"/>
                        </a:rPr>
                        <a:t>Allowance for doubtful debts </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2133599">
                <a:tc>
                  <a:txBody>
                    <a:bodyPr/>
                    <a:lstStyle/>
                    <a:p>
                      <a:pPr marL="0" marR="0" indent="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Debts due </a:t>
                      </a:r>
                    </a:p>
                    <a:p>
                      <a:pPr marL="0" marR="0" indent="0" algn="l" defTabSz="914400" rtl="0" eaLnBrk="1" fontAlgn="auto" latinLnBrk="0" hangingPunct="1">
                        <a:lnSpc>
                          <a:spcPct val="100000"/>
                        </a:lnSpc>
                        <a:spcBef>
                          <a:spcPts val="0"/>
                        </a:spcBef>
                        <a:spcAft>
                          <a:spcPts val="0"/>
                        </a:spcAft>
                        <a:buClr>
                          <a:srgbClr val="955A1F"/>
                        </a:buClr>
                        <a:buSzTx/>
                        <a:buFont typeface="Wingdings" pitchFamily="2" charset="2"/>
                        <a:buChar char="Ø"/>
                        <a:tabLst/>
                        <a:defRPr/>
                      </a:pPr>
                      <a:r>
                        <a:rPr lang="en-US" sz="1600" dirty="0" smtClean="0">
                          <a:latin typeface="Arial" pitchFamily="34" charset="0"/>
                          <a:cs typeface="Arial" pitchFamily="34" charset="0"/>
                        </a:rPr>
                        <a:t> By directors</a:t>
                      </a:r>
                    </a:p>
                    <a:p>
                      <a:pPr marL="0" marR="0" indent="0" algn="l" defTabSz="914400" rtl="0" eaLnBrk="1" fontAlgn="auto" latinLnBrk="0" hangingPunct="1">
                        <a:lnSpc>
                          <a:spcPct val="100000"/>
                        </a:lnSpc>
                        <a:spcBef>
                          <a:spcPts val="0"/>
                        </a:spcBef>
                        <a:spcAft>
                          <a:spcPts val="0"/>
                        </a:spcAft>
                        <a:buClr>
                          <a:srgbClr val="955A1F"/>
                        </a:buClr>
                        <a:buSzTx/>
                        <a:buFont typeface="Wingdings" pitchFamily="2" charset="2"/>
                        <a:buChar char="Ø"/>
                        <a:tabLst/>
                        <a:defRPr/>
                      </a:pPr>
                      <a:r>
                        <a:rPr lang="en-US" sz="1600" dirty="0" smtClean="0">
                          <a:latin typeface="Arial" pitchFamily="34" charset="0"/>
                          <a:cs typeface="Arial" pitchFamily="34" charset="0"/>
                        </a:rPr>
                        <a:t> By other officers of the company</a:t>
                      </a:r>
                    </a:p>
                    <a:p>
                      <a:pPr marL="0" marR="0" indent="0" algn="l" defTabSz="914400" rtl="0" eaLnBrk="1" fontAlgn="auto" latinLnBrk="0" hangingPunct="1">
                        <a:lnSpc>
                          <a:spcPct val="100000"/>
                        </a:lnSpc>
                        <a:spcBef>
                          <a:spcPts val="0"/>
                        </a:spcBef>
                        <a:spcAft>
                          <a:spcPts val="0"/>
                        </a:spcAft>
                        <a:buClr>
                          <a:srgbClr val="955A1F"/>
                        </a:buClr>
                        <a:buSzTx/>
                        <a:buFont typeface="Wingdings" pitchFamily="2" charset="2"/>
                        <a:buChar char="Ø"/>
                        <a:tabLst/>
                        <a:defRPr/>
                      </a:pPr>
                      <a:r>
                        <a:rPr lang="en-US" sz="1600" dirty="0" smtClean="0">
                          <a:latin typeface="Arial" pitchFamily="34" charset="0"/>
                          <a:cs typeface="Arial" pitchFamily="34" charset="0"/>
                        </a:rPr>
                        <a:t> By any of them either severally </a:t>
                      </a:r>
                    </a:p>
                    <a:p>
                      <a:pPr marL="0" marR="0" indent="0" algn="l" defTabSz="914400" rtl="0" eaLnBrk="1" fontAlgn="auto" latinLnBrk="0" hangingPunct="1">
                        <a:lnSpc>
                          <a:spcPct val="100000"/>
                        </a:lnSpc>
                        <a:spcBef>
                          <a:spcPts val="0"/>
                        </a:spcBef>
                        <a:spcAft>
                          <a:spcPts val="0"/>
                        </a:spcAft>
                        <a:buClr>
                          <a:srgbClr val="955A1F"/>
                        </a:buClr>
                        <a:buSzTx/>
                        <a:buFont typeface="Wingdings" pitchFamily="2" charset="2"/>
                        <a:buChar char="Ø"/>
                        <a:tabLst/>
                        <a:defRPr/>
                      </a:pPr>
                      <a:r>
                        <a:rPr lang="en-US" sz="1600" dirty="0" smtClean="0">
                          <a:latin typeface="Arial" pitchFamily="34" charset="0"/>
                          <a:cs typeface="Arial" pitchFamily="34" charset="0"/>
                        </a:rPr>
                        <a:t> By jointly with any other person </a:t>
                      </a:r>
                    </a:p>
                    <a:p>
                      <a:pPr marL="0" marR="0" indent="0" algn="l" defTabSz="914400" rtl="0" eaLnBrk="1" fontAlgn="auto" latinLnBrk="0" hangingPunct="1">
                        <a:lnSpc>
                          <a:spcPct val="100000"/>
                        </a:lnSpc>
                        <a:spcBef>
                          <a:spcPts val="0"/>
                        </a:spcBef>
                        <a:spcAft>
                          <a:spcPts val="0"/>
                        </a:spcAft>
                        <a:buClr>
                          <a:srgbClr val="955A1F"/>
                        </a:buClr>
                        <a:buSzTx/>
                        <a:buFont typeface="Wingdings" pitchFamily="2" charset="2"/>
                        <a:buChar char="Ø"/>
                        <a:tabLst/>
                        <a:defRPr/>
                      </a:pPr>
                      <a:r>
                        <a:rPr lang="en-US" sz="1600" dirty="0" smtClean="0">
                          <a:latin typeface="Arial" pitchFamily="34" charset="0"/>
                          <a:cs typeface="Arial" pitchFamily="34" charset="0"/>
                        </a:rPr>
                        <a:t> By firms</a:t>
                      </a:r>
                    </a:p>
                    <a:p>
                      <a:pPr marL="231775" marR="0" indent="-231775" algn="l" defTabSz="914400" rtl="0" eaLnBrk="1" fontAlgn="auto" latinLnBrk="0" hangingPunct="1">
                        <a:lnSpc>
                          <a:spcPct val="100000"/>
                        </a:lnSpc>
                        <a:spcBef>
                          <a:spcPts val="0"/>
                        </a:spcBef>
                        <a:spcAft>
                          <a:spcPts val="0"/>
                        </a:spcAft>
                        <a:buClr>
                          <a:srgbClr val="955A1F"/>
                        </a:buClr>
                        <a:buSzTx/>
                        <a:buFont typeface="Wingdings" pitchFamily="2" charset="2"/>
                        <a:buChar char="Ø"/>
                        <a:tabLst/>
                        <a:defRPr/>
                      </a:pPr>
                      <a:r>
                        <a:rPr lang="en-US" sz="1600" dirty="0" smtClean="0">
                          <a:latin typeface="Arial" pitchFamily="34" charset="0"/>
                          <a:cs typeface="Arial" pitchFamily="34" charset="0"/>
                        </a:rPr>
                        <a:t>By private companies respectively in which any director is a partner or director or member.</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bl>
          </a:graphicData>
        </a:graphic>
      </p:graphicFrame>
      <p:sp>
        <p:nvSpPr>
          <p:cNvPr id="8" name="TextBox 7"/>
          <p:cNvSpPr txBox="1"/>
          <p:nvPr/>
        </p:nvSpPr>
        <p:spPr>
          <a:xfrm>
            <a:off x="228600" y="5257800"/>
            <a:ext cx="8686800" cy="1107996"/>
          </a:xfrm>
          <a:prstGeom prst="rect">
            <a:avLst/>
          </a:prstGeom>
          <a:noFill/>
        </p:spPr>
        <p:txBody>
          <a:bodyPr wrap="square" rtlCol="0">
            <a:spAutoFit/>
          </a:bodyPr>
          <a:lstStyle/>
          <a:p>
            <a:pPr marL="457200" indent="-457200">
              <a:buNone/>
            </a:pPr>
            <a:r>
              <a:rPr lang="en-US" b="1" u="sng" dirty="0" smtClean="0">
                <a:latin typeface="Arial" pitchFamily="34" charset="0"/>
                <a:cs typeface="Arial" pitchFamily="34" charset="0"/>
              </a:rPr>
              <a:t>It will further classified as:</a:t>
            </a:r>
          </a:p>
          <a:p>
            <a:pPr marL="457200" indent="-457200">
              <a:buClr>
                <a:srgbClr val="955A1F"/>
              </a:buClr>
              <a:buFont typeface="Wingdings" pitchFamily="2" charset="2"/>
              <a:buChar char="Ø"/>
              <a:defRPr/>
            </a:pPr>
            <a:r>
              <a:rPr lang="en-US" sz="1600" dirty="0" smtClean="0">
                <a:solidFill>
                  <a:schemeClr val="dk1"/>
                </a:solidFill>
                <a:latin typeface="Arial" pitchFamily="34" charset="0"/>
                <a:cs typeface="Arial" pitchFamily="34" charset="0"/>
              </a:rPr>
              <a:t>Secured, considered good </a:t>
            </a:r>
          </a:p>
          <a:p>
            <a:pPr marL="457200" indent="-457200">
              <a:buClr>
                <a:srgbClr val="955A1F"/>
              </a:buClr>
              <a:buFont typeface="Wingdings" pitchFamily="2" charset="2"/>
              <a:buChar char="Ø"/>
              <a:defRPr/>
            </a:pPr>
            <a:r>
              <a:rPr lang="en-US" sz="1600" dirty="0" smtClean="0">
                <a:solidFill>
                  <a:schemeClr val="dk1"/>
                </a:solidFill>
                <a:latin typeface="Arial" pitchFamily="34" charset="0"/>
                <a:cs typeface="Arial" pitchFamily="34" charset="0"/>
              </a:rPr>
              <a:t>Unsecured, considered good</a:t>
            </a:r>
          </a:p>
          <a:p>
            <a:pPr marL="457200" indent="-457200">
              <a:buClr>
                <a:srgbClr val="955A1F"/>
              </a:buClr>
              <a:buFont typeface="Wingdings" pitchFamily="2" charset="2"/>
              <a:buChar char="Ø"/>
              <a:defRPr/>
            </a:pPr>
            <a:r>
              <a:rPr lang="en-US" sz="1600" dirty="0" smtClean="0">
                <a:solidFill>
                  <a:schemeClr val="dk1"/>
                </a:solidFill>
                <a:latin typeface="Arial" pitchFamily="34" charset="0"/>
                <a:cs typeface="Arial" pitchFamily="34" charset="0"/>
              </a:rPr>
              <a:t>Doubtful</a:t>
            </a:r>
            <a:endParaRPr lang="en-US" dirty="0"/>
          </a:p>
        </p:txBody>
      </p:sp>
      <p:sp>
        <p:nvSpPr>
          <p:cNvPr id="7" name="Action Button: Back or Previous 6">
            <a:hlinkClick r:id="" action="ppaction://customshow?id=19" highlightClick="1"/>
          </p:cNvPr>
          <p:cNvSpPr/>
          <p:nvPr/>
        </p:nvSpPr>
        <p:spPr>
          <a:xfrm>
            <a:off x="8305800" y="6248400"/>
            <a:ext cx="6858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57200"/>
          </a:xfrm>
        </p:spPr>
        <p:txBody>
          <a:bodyPr>
            <a:normAutofit fontScale="90000"/>
          </a:bodyPr>
          <a:lstStyle/>
          <a:p>
            <a:pPr algn="ctr"/>
            <a:r>
              <a:rPr lang="en-US" dirty="0" smtClean="0"/>
              <a:t>Line Items for Cash and Cash Equivalents</a:t>
            </a:r>
            <a:r>
              <a:rPr lang="en-US" u="sng" dirty="0" smtClean="0">
                <a:latin typeface="Arial" pitchFamily="34" charset="0"/>
                <a:cs typeface="Arial" pitchFamily="34" charset="0"/>
              </a:rPr>
              <a:t/>
            </a:r>
            <a:br>
              <a:rPr lang="en-US" u="sng" dirty="0" smtClean="0">
                <a:latin typeface="Arial" pitchFamily="34" charset="0"/>
                <a:cs typeface="Arial" pitchFamily="34" charset="0"/>
              </a:rPr>
            </a:br>
            <a:endParaRPr lang="en-US" dirty="0"/>
          </a:p>
        </p:txBody>
      </p:sp>
      <p:graphicFrame>
        <p:nvGraphicFramePr>
          <p:cNvPr id="4" name="Content Placeholder 3"/>
          <p:cNvGraphicFramePr>
            <a:graphicFrameLocks noGrp="1"/>
          </p:cNvGraphicFramePr>
          <p:nvPr>
            <p:ph idx="1"/>
          </p:nvPr>
        </p:nvGraphicFramePr>
        <p:xfrm>
          <a:off x="228600" y="838200"/>
          <a:ext cx="8686802" cy="3417236"/>
        </p:xfrm>
        <a:graphic>
          <a:graphicData uri="http://schemas.openxmlformats.org/drawingml/2006/table">
            <a:tbl>
              <a:tblPr firstRow="1" bandRow="1">
                <a:tableStyleId>{5C22544A-7EE6-4342-B048-85BDC9FD1C3A}</a:tableStyleId>
              </a:tblPr>
              <a:tblGrid>
                <a:gridCol w="4267201"/>
                <a:gridCol w="685800"/>
                <a:gridCol w="1828800"/>
                <a:gridCol w="1905001"/>
              </a:tblGrid>
              <a:tr h="1020011">
                <a:tc>
                  <a:txBody>
                    <a:bodyPr/>
                    <a:lstStyle/>
                    <a:p>
                      <a:r>
                        <a:rPr lang="en-US" sz="1600" dirty="0" smtClean="0">
                          <a:latin typeface="Arial" pitchFamily="34" charset="0"/>
                          <a:cs typeface="Arial" pitchFamily="34" charset="0"/>
                        </a:rPr>
                        <a:t>Particulars</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Note No.</a:t>
                      </a:r>
                      <a:endParaRPr lang="en-US" sz="1600" dirty="0">
                        <a:latin typeface="Arial" pitchFamily="34" charset="0"/>
                        <a:cs typeface="Arial" pitchFamily="34" charset="0"/>
                      </a:endParaRPr>
                    </a:p>
                  </a:txBody>
                  <a:tcPr/>
                </a:tc>
                <a:tc>
                  <a:txBody>
                    <a:bodyPr/>
                    <a:lstStyle/>
                    <a:p>
                      <a:r>
                        <a:rPr lang="en-US" sz="1600" b="1" dirty="0" smtClean="0">
                          <a:latin typeface="Arial" pitchFamily="34" charset="0"/>
                          <a:cs typeface="Arial" pitchFamily="34" charset="0"/>
                        </a:rPr>
                        <a:t>Figures as at the end of the current reporting period</a:t>
                      </a:r>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itchFamily="34" charset="0"/>
                          <a:cs typeface="Arial" pitchFamily="34" charset="0"/>
                        </a:rPr>
                        <a:t>Figures as at the end of the previous</a:t>
                      </a:r>
                      <a:r>
                        <a:rPr lang="en-US" sz="1600" b="1" baseline="0" dirty="0" smtClean="0">
                          <a:latin typeface="Arial" pitchFamily="34" charset="0"/>
                          <a:cs typeface="Arial" pitchFamily="34" charset="0"/>
                        </a:rPr>
                        <a:t> </a:t>
                      </a:r>
                      <a:r>
                        <a:rPr lang="en-US" sz="1600" b="1" dirty="0" smtClean="0">
                          <a:latin typeface="Arial" pitchFamily="34" charset="0"/>
                          <a:cs typeface="Arial" pitchFamily="34" charset="0"/>
                        </a:rPr>
                        <a:t>reporting period</a:t>
                      </a:r>
                      <a:endParaRPr lang="en-US" sz="1600" dirty="0" smtClean="0">
                        <a:latin typeface="Arial" pitchFamily="34" charset="0"/>
                        <a:cs typeface="Arial" pitchFamily="34" charset="0"/>
                      </a:endParaRPr>
                    </a:p>
                  </a:txBody>
                  <a:tcPr/>
                </a:tc>
              </a:tr>
              <a:tr h="1253156">
                <a:tc>
                  <a:txBody>
                    <a:bodyPr/>
                    <a:lstStyle/>
                    <a:p>
                      <a:pPr marL="0" marR="0" indent="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Balance</a:t>
                      </a:r>
                      <a:r>
                        <a:rPr lang="en-US" sz="1600" baseline="0" dirty="0" smtClean="0">
                          <a:latin typeface="Arial" pitchFamily="34" charset="0"/>
                          <a:cs typeface="Arial" pitchFamily="34" charset="0"/>
                        </a:rPr>
                        <a:t> with Banks</a:t>
                      </a:r>
                    </a:p>
                    <a:p>
                      <a:pPr marL="0" marR="0" indent="0" algn="l" defTabSz="914400" rtl="0" eaLnBrk="1" fontAlgn="auto" latinLnBrk="0" hangingPunct="1">
                        <a:lnSpc>
                          <a:spcPct val="100000"/>
                        </a:lnSpc>
                        <a:spcBef>
                          <a:spcPts val="0"/>
                        </a:spcBef>
                        <a:spcAft>
                          <a:spcPts val="0"/>
                        </a:spcAft>
                        <a:buClr>
                          <a:srgbClr val="955A1F"/>
                        </a:buClr>
                        <a:buSzTx/>
                        <a:buFont typeface="Wingdings" pitchFamily="2" charset="2"/>
                        <a:buChar char="Ø"/>
                        <a:tabLst/>
                        <a:defRPr/>
                      </a:pPr>
                      <a:r>
                        <a:rPr lang="en-US" sz="1600" baseline="0" dirty="0" smtClean="0">
                          <a:latin typeface="Arial" pitchFamily="34" charset="0"/>
                          <a:cs typeface="Arial" pitchFamily="34" charset="0"/>
                        </a:rPr>
                        <a:t>Unpaid Dividend</a:t>
                      </a:r>
                    </a:p>
                    <a:p>
                      <a:pPr marL="0" marR="0" indent="0" algn="l" defTabSz="914400" rtl="0" eaLnBrk="1" fontAlgn="auto" latinLnBrk="0" hangingPunct="1">
                        <a:lnSpc>
                          <a:spcPct val="100000"/>
                        </a:lnSpc>
                        <a:spcBef>
                          <a:spcPts val="0"/>
                        </a:spcBef>
                        <a:spcAft>
                          <a:spcPts val="0"/>
                        </a:spcAft>
                        <a:buClr>
                          <a:srgbClr val="955A1F"/>
                        </a:buClr>
                        <a:buSzTx/>
                        <a:buFont typeface="Wingdings" pitchFamily="2" charset="2"/>
                        <a:buChar char="Ø"/>
                        <a:tabLst/>
                        <a:defRPr/>
                      </a:pPr>
                      <a:r>
                        <a:rPr lang="en-US" sz="1600" baseline="0" dirty="0" smtClean="0">
                          <a:latin typeface="Arial" pitchFamily="34" charset="0"/>
                          <a:cs typeface="Arial" pitchFamily="34" charset="0"/>
                        </a:rPr>
                        <a:t>Margin Money</a:t>
                      </a:r>
                    </a:p>
                    <a:p>
                      <a:pPr marL="174625" marR="0" indent="-174625" algn="l" defTabSz="914400" rtl="0" eaLnBrk="1" fontAlgn="auto" latinLnBrk="0" hangingPunct="1">
                        <a:lnSpc>
                          <a:spcPct val="100000"/>
                        </a:lnSpc>
                        <a:spcBef>
                          <a:spcPts val="0"/>
                        </a:spcBef>
                        <a:spcAft>
                          <a:spcPts val="0"/>
                        </a:spcAft>
                        <a:buClr>
                          <a:srgbClr val="955A1F"/>
                        </a:buClr>
                        <a:buSzTx/>
                        <a:buFont typeface="Wingdings" pitchFamily="2" charset="2"/>
                        <a:buChar char="Ø"/>
                        <a:tabLst/>
                        <a:defRPr/>
                      </a:pPr>
                      <a:r>
                        <a:rPr lang="en-US" sz="1600" baseline="0" dirty="0" smtClean="0">
                          <a:latin typeface="Arial" pitchFamily="34" charset="0"/>
                          <a:cs typeface="Arial" pitchFamily="34" charset="0"/>
                        </a:rPr>
                        <a:t>Bank deposits</a:t>
                      </a:r>
                      <a:endParaRPr lang="en-US" sz="1600" dirty="0" smtClean="0">
                        <a:latin typeface="Arial" pitchFamily="34" charset="0"/>
                        <a:cs typeface="Arial" pitchFamily="34" charset="0"/>
                      </a:endParaRP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49718">
                <a:tc>
                  <a:txBody>
                    <a:bodyPr/>
                    <a:lstStyle/>
                    <a:p>
                      <a:pPr marL="457200" indent="-457200">
                        <a:buClr>
                          <a:srgbClr val="955A1F"/>
                        </a:buClr>
                        <a:buFont typeface="+mj-lt"/>
                        <a:buNone/>
                      </a:pPr>
                      <a:r>
                        <a:rPr lang="en-US" sz="1600" dirty="0" smtClean="0">
                          <a:latin typeface="Arial" pitchFamily="34" charset="0"/>
                          <a:cs typeface="Arial" pitchFamily="34" charset="0"/>
                        </a:rPr>
                        <a:t>Cheques, Drafts on hand</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49718">
                <a:tc>
                  <a:txBody>
                    <a:bodyPr/>
                    <a:lstStyle/>
                    <a:p>
                      <a:pPr marL="0" marR="0" indent="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Cash-on -Hand</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49718">
                <a:tc>
                  <a:txBody>
                    <a:bodyPr/>
                    <a:lstStyle/>
                    <a:p>
                      <a:pPr marL="0" marR="0" indent="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Others(Specify)</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bl>
          </a:graphicData>
        </a:graphic>
      </p:graphicFrame>
      <p:sp>
        <p:nvSpPr>
          <p:cNvPr id="8" name="TextBox 7"/>
          <p:cNvSpPr txBox="1"/>
          <p:nvPr/>
        </p:nvSpPr>
        <p:spPr>
          <a:xfrm>
            <a:off x="228600" y="4343400"/>
            <a:ext cx="8610600" cy="2308324"/>
          </a:xfrm>
          <a:prstGeom prst="rect">
            <a:avLst/>
          </a:prstGeom>
          <a:noFill/>
        </p:spPr>
        <p:txBody>
          <a:bodyPr wrap="square" rtlCol="0">
            <a:spAutoFit/>
          </a:bodyPr>
          <a:lstStyle/>
          <a:p>
            <a:r>
              <a:rPr lang="en-US" dirty="0" smtClean="0">
                <a:latin typeface="Arial" pitchFamily="34" charset="0"/>
                <a:cs typeface="Arial" pitchFamily="34" charset="0"/>
              </a:rPr>
              <a:t>Other examples</a:t>
            </a:r>
            <a:r>
              <a:rPr lang="en-US" dirty="0" smtClean="0"/>
              <a:t>:</a:t>
            </a:r>
          </a:p>
          <a:p>
            <a:pPr>
              <a:buClr>
                <a:schemeClr val="accent2"/>
              </a:buClr>
              <a:buFont typeface="Wingdings" pitchFamily="2" charset="2"/>
              <a:buChar char="Ø"/>
            </a:pPr>
            <a:r>
              <a:rPr lang="en-US" dirty="0" smtClean="0">
                <a:latin typeface="Arial" pitchFamily="34" charset="0"/>
                <a:cs typeface="Arial" pitchFamily="34" charset="0"/>
              </a:rPr>
              <a:t>  Preference shares having remaining maturity of 3 months and insignificant risks.</a:t>
            </a:r>
          </a:p>
          <a:p>
            <a:pPr marL="290513" indent="-290513">
              <a:buClr>
                <a:schemeClr val="accent2"/>
              </a:buClr>
              <a:buFont typeface="Wingdings" pitchFamily="2" charset="2"/>
              <a:buChar char="Ø"/>
            </a:pPr>
            <a:r>
              <a:rPr lang="en-US" dirty="0" smtClean="0">
                <a:latin typeface="Arial" pitchFamily="34" charset="0"/>
                <a:cs typeface="Arial" pitchFamily="34" charset="0"/>
              </a:rPr>
              <a:t>Investment in T-Bills and bonds issued by central and state Government , etc.      and which are having remaining maturity 3 months or less as on the reporting date.</a:t>
            </a:r>
          </a:p>
          <a:p>
            <a:pPr>
              <a:buClr>
                <a:schemeClr val="accent2"/>
              </a:buClr>
              <a:buFont typeface="Wingdings" pitchFamily="2" charset="2"/>
              <a:buChar char="Ø"/>
            </a:pPr>
            <a:r>
              <a:rPr lang="en-US" dirty="0" smtClean="0">
                <a:latin typeface="Arial" pitchFamily="34" charset="0"/>
                <a:cs typeface="Arial" pitchFamily="34" charset="0"/>
              </a:rPr>
              <a:t>  Money market funds permitting withdrawal by cheque. </a:t>
            </a:r>
          </a:p>
          <a:p>
            <a:pPr>
              <a:buClr>
                <a:schemeClr val="accent2"/>
              </a:buClr>
              <a:buFont typeface="Wingdings" pitchFamily="2" charset="2"/>
              <a:buChar char="Ø"/>
            </a:pPr>
            <a:r>
              <a:rPr lang="en-US" dirty="0" smtClean="0">
                <a:latin typeface="Arial" pitchFamily="34" charset="0"/>
                <a:cs typeface="Arial" pitchFamily="34" charset="0"/>
              </a:rPr>
              <a:t>  Cheque from customers awaiting deposits</a:t>
            </a:r>
          </a:p>
          <a:p>
            <a:endParaRPr lang="en-US" dirty="0"/>
          </a:p>
        </p:txBody>
      </p:sp>
      <p:sp>
        <p:nvSpPr>
          <p:cNvPr id="7" name="Action Button: Back or Previous 6">
            <a:hlinkClick r:id="" action="ppaction://customshow?id=19" highlightClick="1"/>
          </p:cNvPr>
          <p:cNvSpPr/>
          <p:nvPr/>
        </p:nvSpPr>
        <p:spPr>
          <a:xfrm>
            <a:off x="8229600" y="6248400"/>
            <a:ext cx="6858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609600"/>
          </a:xfrm>
        </p:spPr>
        <p:txBody>
          <a:bodyPr>
            <a:noAutofit/>
          </a:bodyPr>
          <a:lstStyle/>
          <a:p>
            <a:pPr algn="ctr"/>
            <a:r>
              <a:rPr lang="en-US" sz="2400" b="1" dirty="0" smtClean="0">
                <a:latin typeface="Arial" pitchFamily="34" charset="0"/>
                <a:cs typeface="Arial" pitchFamily="34" charset="0"/>
              </a:rPr>
              <a:t>Line Items for short term loan &amp; advances</a:t>
            </a:r>
            <a:endParaRPr lang="en-US" sz="2400" b="1" dirty="0">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228600" y="1447800"/>
          <a:ext cx="8686804" cy="2165897"/>
        </p:xfrm>
        <a:graphic>
          <a:graphicData uri="http://schemas.openxmlformats.org/drawingml/2006/table">
            <a:tbl>
              <a:tblPr firstRow="1" bandRow="1">
                <a:tableStyleId>{5C22544A-7EE6-4342-B048-85BDC9FD1C3A}</a:tableStyleId>
              </a:tblPr>
              <a:tblGrid>
                <a:gridCol w="4074341"/>
                <a:gridCol w="691869"/>
                <a:gridCol w="1881083"/>
                <a:gridCol w="2039511"/>
              </a:tblGrid>
              <a:tr h="1079249">
                <a:tc>
                  <a:txBody>
                    <a:bodyPr/>
                    <a:lstStyle/>
                    <a:p>
                      <a:r>
                        <a:rPr lang="en-US" sz="1600" dirty="0" smtClean="0">
                          <a:latin typeface="Arial" pitchFamily="34" charset="0"/>
                          <a:cs typeface="Arial" pitchFamily="34" charset="0"/>
                        </a:rPr>
                        <a:t>Particulars</a:t>
                      </a:r>
                      <a:endParaRPr lang="en-US" sz="1600" dirty="0">
                        <a:latin typeface="Arial" pitchFamily="34" charset="0"/>
                        <a:cs typeface="Arial" pitchFamily="34" charset="0"/>
                      </a:endParaRPr>
                    </a:p>
                  </a:txBody>
                  <a:tcPr/>
                </a:tc>
                <a:tc>
                  <a:txBody>
                    <a:bodyPr/>
                    <a:lstStyle/>
                    <a:p>
                      <a:r>
                        <a:rPr lang="en-US" sz="1600" dirty="0" smtClean="0">
                          <a:latin typeface="Arial" pitchFamily="34" charset="0"/>
                          <a:cs typeface="Arial" pitchFamily="34" charset="0"/>
                        </a:rPr>
                        <a:t>Note No.</a:t>
                      </a:r>
                      <a:endParaRPr lang="en-US" sz="1600" dirty="0">
                        <a:latin typeface="Arial" pitchFamily="34" charset="0"/>
                        <a:cs typeface="Arial" pitchFamily="34" charset="0"/>
                      </a:endParaRPr>
                    </a:p>
                  </a:txBody>
                  <a:tcPr/>
                </a:tc>
                <a:tc>
                  <a:txBody>
                    <a:bodyPr/>
                    <a:lstStyle/>
                    <a:p>
                      <a:r>
                        <a:rPr lang="en-US" sz="1600" b="1" dirty="0" smtClean="0">
                          <a:latin typeface="Arial" pitchFamily="34" charset="0"/>
                          <a:cs typeface="Arial" pitchFamily="34" charset="0"/>
                        </a:rPr>
                        <a:t>Figures as at the end of the current reporting period</a:t>
                      </a:r>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itchFamily="34" charset="0"/>
                          <a:cs typeface="Arial" pitchFamily="34" charset="0"/>
                        </a:rPr>
                        <a:t>Figures as at the end of the previous</a:t>
                      </a:r>
                      <a:r>
                        <a:rPr lang="en-US" sz="1600" b="1" baseline="0" dirty="0" smtClean="0">
                          <a:latin typeface="Arial" pitchFamily="34" charset="0"/>
                          <a:cs typeface="Arial" pitchFamily="34" charset="0"/>
                        </a:rPr>
                        <a:t> </a:t>
                      </a:r>
                      <a:r>
                        <a:rPr lang="en-US" sz="1600" b="1" dirty="0" smtClean="0">
                          <a:latin typeface="Arial" pitchFamily="34" charset="0"/>
                          <a:cs typeface="Arial" pitchFamily="34" charset="0"/>
                        </a:rPr>
                        <a:t>reporting period</a:t>
                      </a:r>
                      <a:endParaRPr lang="en-US" sz="1600" dirty="0" smtClean="0">
                        <a:latin typeface="Arial" pitchFamily="34" charset="0"/>
                        <a:cs typeface="Arial" pitchFamily="34" charset="0"/>
                      </a:endParaRPr>
                    </a:p>
                  </a:txBody>
                  <a:tcPr/>
                </a:tc>
              </a:tr>
              <a:tr h="546821">
                <a:tc>
                  <a:txBody>
                    <a:bodyPr/>
                    <a:lstStyle/>
                    <a:p>
                      <a:pPr marL="0" marR="0" indent="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Loans and advances to related parties(giving details thereof)</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507528">
                <a:tc>
                  <a:txBody>
                    <a:bodyPr/>
                    <a:lstStyle/>
                    <a:p>
                      <a:pPr marL="0" marR="0" indent="0" algn="l" defTabSz="914400" rtl="0" eaLnBrk="1" fontAlgn="auto" latinLnBrk="0" hangingPunct="1">
                        <a:lnSpc>
                          <a:spcPct val="100000"/>
                        </a:lnSpc>
                        <a:spcBef>
                          <a:spcPts val="0"/>
                        </a:spcBef>
                        <a:spcAft>
                          <a:spcPts val="0"/>
                        </a:spcAft>
                        <a:buClr>
                          <a:srgbClr val="955A1F"/>
                        </a:buClr>
                        <a:buSzTx/>
                        <a:buFont typeface="+mj-lt"/>
                        <a:buNone/>
                        <a:tabLst/>
                        <a:defRPr/>
                      </a:pPr>
                      <a:r>
                        <a:rPr lang="en-US" sz="1600" dirty="0" smtClean="0">
                          <a:latin typeface="Arial" pitchFamily="34" charset="0"/>
                          <a:cs typeface="Arial" pitchFamily="34" charset="0"/>
                        </a:rPr>
                        <a:t>Others(specify nature)</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bl>
          </a:graphicData>
        </a:graphic>
      </p:graphicFrame>
      <p:sp>
        <p:nvSpPr>
          <p:cNvPr id="5" name="TextBox 4"/>
          <p:cNvSpPr txBox="1"/>
          <p:nvPr/>
        </p:nvSpPr>
        <p:spPr>
          <a:xfrm>
            <a:off x="304800" y="4038600"/>
            <a:ext cx="8610600" cy="2123658"/>
          </a:xfrm>
          <a:prstGeom prst="rect">
            <a:avLst/>
          </a:prstGeom>
          <a:noFill/>
        </p:spPr>
        <p:txBody>
          <a:bodyPr wrap="square" rtlCol="0">
            <a:spAutoFit/>
          </a:bodyPr>
          <a:lstStyle/>
          <a:p>
            <a:pPr marL="457200" indent="-457200">
              <a:buNone/>
            </a:pPr>
            <a:r>
              <a:rPr lang="en-US" b="1" u="sng" dirty="0" smtClean="0">
                <a:latin typeface="Arial" pitchFamily="34" charset="0"/>
                <a:cs typeface="Arial" pitchFamily="34" charset="0"/>
              </a:rPr>
              <a:t>It will further classified as:</a:t>
            </a:r>
          </a:p>
          <a:p>
            <a:pPr marL="457200" indent="-457200">
              <a:buClr>
                <a:srgbClr val="955A1F"/>
              </a:buClr>
              <a:buFont typeface="Wingdings" pitchFamily="2" charset="2"/>
              <a:buChar char="Ø"/>
            </a:pPr>
            <a:r>
              <a:rPr lang="en-US" sz="1600" dirty="0" smtClean="0">
                <a:latin typeface="Arial" pitchFamily="34" charset="0"/>
                <a:cs typeface="Arial" pitchFamily="34" charset="0"/>
              </a:rPr>
              <a:t>Secured, considered good </a:t>
            </a:r>
          </a:p>
          <a:p>
            <a:pPr marL="457200" indent="-457200">
              <a:buClr>
                <a:srgbClr val="955A1F"/>
              </a:buClr>
              <a:buFont typeface="Wingdings" pitchFamily="2" charset="2"/>
              <a:buChar char="Ø"/>
            </a:pPr>
            <a:r>
              <a:rPr lang="en-US" sz="1600" dirty="0" smtClean="0">
                <a:latin typeface="Arial" pitchFamily="34" charset="0"/>
                <a:cs typeface="Arial" pitchFamily="34" charset="0"/>
              </a:rPr>
              <a:t>Unsecured, considered good</a:t>
            </a:r>
          </a:p>
          <a:p>
            <a:pPr marL="457200" indent="-457200">
              <a:buClr>
                <a:srgbClr val="955A1F"/>
              </a:buClr>
              <a:buFont typeface="Wingdings" pitchFamily="2" charset="2"/>
              <a:buChar char="Ø"/>
            </a:pPr>
            <a:r>
              <a:rPr lang="en-US" sz="1600" dirty="0" smtClean="0">
                <a:latin typeface="Arial" pitchFamily="34" charset="0"/>
                <a:cs typeface="Arial" pitchFamily="34" charset="0"/>
              </a:rPr>
              <a:t>Doubtful</a:t>
            </a:r>
          </a:p>
          <a:p>
            <a:pPr marL="457200" indent="-457200">
              <a:buClr>
                <a:srgbClr val="955A1F"/>
              </a:buClr>
              <a:buFont typeface="Wingdings" pitchFamily="2" charset="2"/>
              <a:buChar char="Ø"/>
            </a:pPr>
            <a:r>
              <a:rPr lang="en-US" sz="1600" dirty="0" smtClean="0">
                <a:latin typeface="Arial" pitchFamily="34" charset="0"/>
                <a:cs typeface="Arial" pitchFamily="34" charset="0"/>
              </a:rPr>
              <a:t>Provision for doubtful debts due from directors</a:t>
            </a:r>
          </a:p>
          <a:p>
            <a:pPr marL="457200" indent="-457200">
              <a:buClr>
                <a:srgbClr val="955A1F"/>
              </a:buClr>
              <a:buFont typeface="Wingdings" pitchFamily="2" charset="2"/>
              <a:buChar char="Ø"/>
            </a:pPr>
            <a:r>
              <a:rPr lang="en-US" sz="1600" dirty="0" smtClean="0">
                <a:latin typeface="Arial" pitchFamily="34" charset="0"/>
                <a:cs typeface="Arial" pitchFamily="34" charset="0"/>
              </a:rPr>
              <a:t>Amount due from partnership firms and private companies in which one of the directors are partners or directors</a:t>
            </a:r>
          </a:p>
          <a:p>
            <a:endParaRPr lang="en-US" dirty="0"/>
          </a:p>
        </p:txBody>
      </p:sp>
      <p:sp>
        <p:nvSpPr>
          <p:cNvPr id="6" name="Action Button: Back or Previous 5">
            <a:hlinkClick r:id="" action="ppaction://customshow?id=19" highlightClick="1"/>
          </p:cNvPr>
          <p:cNvSpPr/>
          <p:nvPr/>
        </p:nvSpPr>
        <p:spPr>
          <a:xfrm>
            <a:off x="8229600" y="6248400"/>
            <a:ext cx="6858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457200"/>
          </a:xfrm>
        </p:spPr>
        <p:txBody>
          <a:bodyPr>
            <a:normAutofit fontScale="90000"/>
          </a:bodyPr>
          <a:lstStyle/>
          <a:p>
            <a:pPr algn="ctr"/>
            <a:r>
              <a:rPr lang="en-US" dirty="0" smtClean="0"/>
              <a:t>Part – II : Statement of Profit &amp; Loss</a:t>
            </a:r>
            <a:endParaRPr lang="en-US" dirty="0"/>
          </a:p>
        </p:txBody>
      </p:sp>
      <p:graphicFrame>
        <p:nvGraphicFramePr>
          <p:cNvPr id="4" name="Content Placeholder 3"/>
          <p:cNvGraphicFramePr>
            <a:graphicFrameLocks noGrp="1"/>
          </p:cNvGraphicFramePr>
          <p:nvPr>
            <p:ph idx="1"/>
          </p:nvPr>
        </p:nvGraphicFramePr>
        <p:xfrm>
          <a:off x="304802" y="914399"/>
          <a:ext cx="8686804" cy="5758250"/>
        </p:xfrm>
        <a:graphic>
          <a:graphicData uri="http://schemas.openxmlformats.org/drawingml/2006/table">
            <a:tbl>
              <a:tblPr firstRow="1" bandRow="1">
                <a:tableStyleId>{5C22544A-7EE6-4342-B048-85BDC9FD1C3A}</a:tableStyleId>
              </a:tblPr>
              <a:tblGrid>
                <a:gridCol w="4800600"/>
                <a:gridCol w="609600"/>
                <a:gridCol w="1600200"/>
                <a:gridCol w="1676404"/>
              </a:tblGrid>
              <a:tr h="990601">
                <a:tc>
                  <a:txBody>
                    <a:bodyPr/>
                    <a:lstStyle/>
                    <a:p>
                      <a:r>
                        <a:rPr lang="en-US" sz="1400" dirty="0" smtClean="0">
                          <a:latin typeface="Arial" pitchFamily="34" charset="0"/>
                          <a:cs typeface="Arial" pitchFamily="34" charset="0"/>
                        </a:rPr>
                        <a:t>Particulars</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Note No.</a:t>
                      </a:r>
                      <a:endParaRPr lang="en-US" sz="1400" dirty="0">
                        <a:latin typeface="Arial" pitchFamily="34" charset="0"/>
                        <a:cs typeface="Arial" pitchFamily="34" charset="0"/>
                      </a:endParaRPr>
                    </a:p>
                  </a:txBody>
                  <a:tcPr/>
                </a:tc>
                <a:tc>
                  <a:txBody>
                    <a:bodyPr/>
                    <a:lstStyle/>
                    <a:p>
                      <a:r>
                        <a:rPr lang="en-US" sz="1400" b="1" dirty="0" smtClean="0">
                          <a:latin typeface="Arial" pitchFamily="34" charset="0"/>
                          <a:cs typeface="Arial" pitchFamily="34" charset="0"/>
                        </a:rPr>
                        <a:t>Figures as at the end of the current reporting period</a:t>
                      </a:r>
                      <a:endParaRPr lang="en-US" sz="14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pitchFamily="34" charset="0"/>
                          <a:cs typeface="Arial" pitchFamily="34" charset="0"/>
                        </a:rPr>
                        <a:t>Figures as at the end of the previous</a:t>
                      </a:r>
                      <a:r>
                        <a:rPr lang="en-US" sz="1400" b="1" baseline="0" dirty="0" smtClean="0">
                          <a:latin typeface="Arial" pitchFamily="34" charset="0"/>
                          <a:cs typeface="Arial" pitchFamily="34" charset="0"/>
                        </a:rPr>
                        <a:t> </a:t>
                      </a:r>
                      <a:r>
                        <a:rPr lang="en-US" sz="1400" b="1" dirty="0" smtClean="0">
                          <a:latin typeface="Arial" pitchFamily="34" charset="0"/>
                          <a:cs typeface="Arial" pitchFamily="34" charset="0"/>
                        </a:rPr>
                        <a:t>reporting period</a:t>
                      </a:r>
                      <a:endParaRPr lang="en-US" sz="1400" dirty="0" smtClean="0">
                        <a:latin typeface="Arial" pitchFamily="34" charset="0"/>
                        <a:cs typeface="Arial" pitchFamily="34" charset="0"/>
                      </a:endParaRPr>
                    </a:p>
                  </a:txBody>
                  <a:tcPr/>
                </a:tc>
              </a:tr>
              <a:tr h="370703">
                <a:tc>
                  <a:txBody>
                    <a:bodyPr/>
                    <a:lstStyle/>
                    <a:p>
                      <a:r>
                        <a:rPr lang="en-US" sz="1600" u="none" dirty="0" smtClean="0"/>
                        <a:t>Revenue from Operations</a:t>
                      </a:r>
                      <a:endParaRPr lang="en-US" sz="1600" u="none"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70703">
                <a:tc>
                  <a:txBody>
                    <a:bodyPr/>
                    <a:lstStyle/>
                    <a:p>
                      <a:r>
                        <a:rPr lang="en-US" sz="1600" dirty="0" smtClean="0"/>
                        <a:t>Other Income</a:t>
                      </a:r>
                      <a:endParaRPr lang="en-US" sz="16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70703">
                <a:tc>
                  <a:txBody>
                    <a:bodyPr/>
                    <a:lstStyle/>
                    <a:p>
                      <a:r>
                        <a:rPr lang="en-US" sz="1600" dirty="0" smtClean="0"/>
                        <a:t>Total Revenue ( I + II)</a:t>
                      </a:r>
                      <a:endParaRPr lang="en-US" sz="16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70703">
                <a:tc>
                  <a:txBody>
                    <a:bodyPr/>
                    <a:lstStyle/>
                    <a:p>
                      <a:r>
                        <a:rPr lang="en-US" sz="1600" dirty="0" smtClean="0"/>
                        <a:t>Expenses</a:t>
                      </a:r>
                      <a:endParaRPr lang="en-US" sz="16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2327188">
                <a:tc>
                  <a:txBody>
                    <a:bodyPr/>
                    <a:lstStyle/>
                    <a:p>
                      <a:r>
                        <a:rPr lang="en-US" sz="1600" dirty="0" smtClean="0"/>
                        <a:t>Cost of Materials Consumed</a:t>
                      </a:r>
                    </a:p>
                    <a:p>
                      <a:r>
                        <a:rPr lang="en-US" sz="1600" dirty="0" smtClean="0"/>
                        <a:t>Purchases of Stock in Trade</a:t>
                      </a:r>
                    </a:p>
                    <a:p>
                      <a:r>
                        <a:rPr lang="en-US" sz="1600" dirty="0" smtClean="0"/>
                        <a:t>Changes</a:t>
                      </a:r>
                      <a:r>
                        <a:rPr lang="en-US" sz="1600" baseline="0" dirty="0" smtClean="0"/>
                        <a:t> in inventories of finished goods</a:t>
                      </a:r>
                    </a:p>
                    <a:p>
                      <a:endParaRPr lang="en-US" sz="1600" baseline="0" dirty="0" smtClean="0"/>
                    </a:p>
                    <a:p>
                      <a:r>
                        <a:rPr lang="en-US" sz="1600" baseline="0" dirty="0" smtClean="0"/>
                        <a:t>Work in progress and stock in trade</a:t>
                      </a:r>
                    </a:p>
                    <a:p>
                      <a:r>
                        <a:rPr lang="en-US" sz="1600" baseline="0" dirty="0" smtClean="0"/>
                        <a:t>Employee Benefit expense</a:t>
                      </a:r>
                    </a:p>
                    <a:p>
                      <a:r>
                        <a:rPr lang="en-US" sz="1600" baseline="0" dirty="0" smtClean="0"/>
                        <a:t>Finance Costs</a:t>
                      </a:r>
                    </a:p>
                    <a:p>
                      <a:r>
                        <a:rPr lang="en-US" sz="1600" baseline="0" dirty="0" smtClean="0"/>
                        <a:t>Depreciation and amortization expense</a:t>
                      </a:r>
                    </a:p>
                    <a:p>
                      <a:r>
                        <a:rPr lang="en-US" sz="1600" baseline="0" dirty="0" smtClean="0"/>
                        <a:t>Other expenses</a:t>
                      </a:r>
                      <a:endParaRPr lang="en-US" sz="16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586946">
                <a:tc>
                  <a:txBody>
                    <a:bodyPr/>
                    <a:lstStyle/>
                    <a:p>
                      <a:r>
                        <a:rPr lang="en-US" sz="1600" dirty="0" smtClean="0"/>
                        <a:t>Profit Before Exceptional</a:t>
                      </a:r>
                      <a:r>
                        <a:rPr lang="en-US" sz="1600" baseline="0" dirty="0" smtClean="0"/>
                        <a:t> and extraordinary items and tax</a:t>
                      </a:r>
                      <a:endParaRPr lang="en-US" sz="16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70703">
                <a:tc>
                  <a:txBody>
                    <a:bodyPr/>
                    <a:lstStyle/>
                    <a:p>
                      <a:r>
                        <a:rPr lang="en-US" sz="1600" dirty="0" smtClean="0"/>
                        <a:t>Exceptional</a:t>
                      </a:r>
                      <a:r>
                        <a:rPr lang="en-US" sz="1600" baseline="0" dirty="0" smtClean="0"/>
                        <a:t> Items</a:t>
                      </a:r>
                      <a:endParaRPr lang="en-US" sz="16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bl>
          </a:graphicData>
        </a:graphic>
      </p:graphicFrame>
      <p:sp>
        <p:nvSpPr>
          <p:cNvPr id="5" name="Action Button: Forward or Next 4">
            <a:hlinkClick r:id="" action="ppaction://customshow?id=21&amp;return=true" highlightClick="1"/>
          </p:cNvPr>
          <p:cNvSpPr/>
          <p:nvPr/>
        </p:nvSpPr>
        <p:spPr>
          <a:xfrm>
            <a:off x="4495800" y="1981200"/>
            <a:ext cx="533400" cy="152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ction Button: Forward or Next 5">
            <a:hlinkClick r:id="" action="ppaction://customshow?id=22&amp;return=true" highlightClick="1"/>
          </p:cNvPr>
          <p:cNvSpPr/>
          <p:nvPr/>
        </p:nvSpPr>
        <p:spPr>
          <a:xfrm>
            <a:off x="4495800" y="2362200"/>
            <a:ext cx="533400" cy="152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457200"/>
          </a:xfrm>
        </p:spPr>
        <p:txBody>
          <a:bodyPr>
            <a:normAutofit fontScale="90000"/>
          </a:bodyPr>
          <a:lstStyle/>
          <a:p>
            <a:pPr algn="ctr"/>
            <a:r>
              <a:rPr lang="en-US" dirty="0" smtClean="0"/>
              <a:t>Part – II : Statement of Profit &amp; Loss</a:t>
            </a:r>
            <a:endParaRPr lang="en-US" dirty="0"/>
          </a:p>
        </p:txBody>
      </p:sp>
      <p:graphicFrame>
        <p:nvGraphicFramePr>
          <p:cNvPr id="4" name="Content Placeholder 3"/>
          <p:cNvGraphicFramePr>
            <a:graphicFrameLocks noGrp="1"/>
          </p:cNvGraphicFramePr>
          <p:nvPr>
            <p:ph idx="1"/>
          </p:nvPr>
        </p:nvGraphicFramePr>
        <p:xfrm>
          <a:off x="228603" y="768638"/>
          <a:ext cx="8686799" cy="5943600"/>
        </p:xfrm>
        <a:graphic>
          <a:graphicData uri="http://schemas.openxmlformats.org/drawingml/2006/table">
            <a:tbl>
              <a:tblPr firstRow="1" bandRow="1">
                <a:tableStyleId>{5C22544A-7EE6-4342-B048-85BDC9FD1C3A}</a:tableStyleId>
              </a:tblPr>
              <a:tblGrid>
                <a:gridCol w="4800597"/>
                <a:gridCol w="609600"/>
                <a:gridCol w="1600199"/>
                <a:gridCol w="1676403"/>
              </a:tblGrid>
              <a:tr h="931145">
                <a:tc>
                  <a:txBody>
                    <a:bodyPr/>
                    <a:lstStyle/>
                    <a:p>
                      <a:r>
                        <a:rPr lang="en-US" sz="1600" dirty="0" smtClean="0">
                          <a:latin typeface="Arial" pitchFamily="34" charset="0"/>
                          <a:cs typeface="Arial" pitchFamily="34" charset="0"/>
                        </a:rPr>
                        <a:t>Particulars</a:t>
                      </a:r>
                      <a:endParaRPr lang="en-US" sz="16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Note No.</a:t>
                      </a:r>
                      <a:endParaRPr lang="en-US" sz="1400" dirty="0">
                        <a:latin typeface="Arial" pitchFamily="34" charset="0"/>
                        <a:cs typeface="Arial" pitchFamily="34" charset="0"/>
                      </a:endParaRPr>
                    </a:p>
                  </a:txBody>
                  <a:tcPr/>
                </a:tc>
                <a:tc>
                  <a:txBody>
                    <a:bodyPr/>
                    <a:lstStyle/>
                    <a:p>
                      <a:r>
                        <a:rPr lang="en-US" sz="1400" b="1" dirty="0" smtClean="0">
                          <a:latin typeface="Arial" pitchFamily="34" charset="0"/>
                          <a:cs typeface="Arial" pitchFamily="34" charset="0"/>
                        </a:rPr>
                        <a:t>Figures as at the end of the current reporting period</a:t>
                      </a:r>
                      <a:endParaRPr lang="en-US" sz="14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pitchFamily="34" charset="0"/>
                          <a:cs typeface="Arial" pitchFamily="34" charset="0"/>
                        </a:rPr>
                        <a:t>Figures as at the end of the previous</a:t>
                      </a:r>
                      <a:r>
                        <a:rPr lang="en-US" sz="1400" b="1" baseline="0" dirty="0" smtClean="0">
                          <a:latin typeface="Arial" pitchFamily="34" charset="0"/>
                          <a:cs typeface="Arial" pitchFamily="34" charset="0"/>
                        </a:rPr>
                        <a:t> </a:t>
                      </a:r>
                      <a:r>
                        <a:rPr lang="en-US" sz="1400" b="1" dirty="0" smtClean="0">
                          <a:latin typeface="Arial" pitchFamily="34" charset="0"/>
                          <a:cs typeface="Arial" pitchFamily="34" charset="0"/>
                        </a:rPr>
                        <a:t>reporting period</a:t>
                      </a:r>
                      <a:endParaRPr lang="en-US" sz="1400" dirty="0" smtClean="0">
                        <a:latin typeface="Arial" pitchFamily="34" charset="0"/>
                        <a:cs typeface="Arial" pitchFamily="34" charset="0"/>
                      </a:endParaRPr>
                    </a:p>
                  </a:txBody>
                  <a:tcPr/>
                </a:tc>
              </a:tr>
              <a:tr h="360443">
                <a:tc>
                  <a:txBody>
                    <a:bodyPr/>
                    <a:lstStyle/>
                    <a:p>
                      <a:r>
                        <a:rPr lang="en-US" sz="1600" dirty="0" smtClean="0">
                          <a:latin typeface="Arial" pitchFamily="34" charset="0"/>
                          <a:cs typeface="Arial" pitchFamily="34" charset="0"/>
                        </a:rPr>
                        <a:t>Profit Before </a:t>
                      </a:r>
                      <a:r>
                        <a:rPr lang="en-US" sz="1600" baseline="0" dirty="0" smtClean="0">
                          <a:latin typeface="Arial" pitchFamily="34" charset="0"/>
                          <a:cs typeface="Arial" pitchFamily="34" charset="0"/>
                        </a:rPr>
                        <a:t>extraordinary items and tax</a:t>
                      </a:r>
                      <a:endParaRPr lang="en-US" sz="1600" dirty="0">
                        <a:latin typeface="Arial" pitchFamily="34" charset="0"/>
                        <a:cs typeface="Arial" pitchFamily="34" charset="0"/>
                      </a:endParaRP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60443">
                <a:tc>
                  <a:txBody>
                    <a:bodyPr/>
                    <a:lstStyle/>
                    <a:p>
                      <a:r>
                        <a:rPr lang="en-US" sz="1600" dirty="0" smtClean="0">
                          <a:latin typeface="Arial" pitchFamily="34" charset="0"/>
                          <a:cs typeface="Arial" pitchFamily="34" charset="0"/>
                        </a:rPr>
                        <a:t>Extraordinary Items</a:t>
                      </a:r>
                      <a:endParaRPr lang="en-US" sz="1600" dirty="0">
                        <a:latin typeface="Arial" pitchFamily="34" charset="0"/>
                        <a:cs typeface="Arial" pitchFamily="34" charset="0"/>
                      </a:endParaRP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60443">
                <a:tc>
                  <a:txBody>
                    <a:bodyPr/>
                    <a:lstStyle/>
                    <a:p>
                      <a:r>
                        <a:rPr lang="en-US" sz="1600" dirty="0" smtClean="0">
                          <a:latin typeface="Arial" pitchFamily="34" charset="0"/>
                          <a:cs typeface="Arial" pitchFamily="34" charset="0"/>
                        </a:rPr>
                        <a:t>Profit Before Tax</a:t>
                      </a:r>
                      <a:endParaRPr lang="en-US" sz="1600" dirty="0">
                        <a:latin typeface="Arial" pitchFamily="34" charset="0"/>
                        <a:cs typeface="Arial" pitchFamily="34" charset="0"/>
                      </a:endParaRP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810997">
                <a:tc>
                  <a:txBody>
                    <a:bodyPr/>
                    <a:lstStyle/>
                    <a:p>
                      <a:r>
                        <a:rPr lang="en-US" sz="1600" dirty="0" smtClean="0">
                          <a:latin typeface="Arial" pitchFamily="34" charset="0"/>
                          <a:cs typeface="Arial" pitchFamily="34" charset="0"/>
                        </a:rPr>
                        <a:t>Tax Expense</a:t>
                      </a:r>
                    </a:p>
                    <a:p>
                      <a:r>
                        <a:rPr lang="en-US" sz="1600" dirty="0" smtClean="0">
                          <a:latin typeface="Arial" pitchFamily="34" charset="0"/>
                          <a:cs typeface="Arial" pitchFamily="34" charset="0"/>
                        </a:rPr>
                        <a:t>   Current Tax</a:t>
                      </a:r>
                    </a:p>
                    <a:p>
                      <a:r>
                        <a:rPr lang="en-US" sz="1600" dirty="0" smtClean="0">
                          <a:latin typeface="Arial" pitchFamily="34" charset="0"/>
                          <a:cs typeface="Arial" pitchFamily="34" charset="0"/>
                        </a:rPr>
                        <a:t>   Deferred Tax</a:t>
                      </a:r>
                      <a:endParaRPr lang="en-US" sz="1600" dirty="0">
                        <a:latin typeface="Arial" pitchFamily="34" charset="0"/>
                        <a:cs typeface="Arial" pitchFamily="34" charset="0"/>
                      </a:endParaRP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431803">
                <a:tc>
                  <a:txBody>
                    <a:bodyPr/>
                    <a:lstStyle/>
                    <a:p>
                      <a:r>
                        <a:rPr lang="en-US" sz="1600" dirty="0" smtClean="0">
                          <a:latin typeface="Arial" pitchFamily="34" charset="0"/>
                          <a:cs typeface="Arial" pitchFamily="34" charset="0"/>
                        </a:rPr>
                        <a:t>Profit (loss)</a:t>
                      </a:r>
                      <a:r>
                        <a:rPr lang="en-US" sz="1600" baseline="0" dirty="0" smtClean="0">
                          <a:latin typeface="Arial" pitchFamily="34" charset="0"/>
                          <a:cs typeface="Arial" pitchFamily="34" charset="0"/>
                        </a:rPr>
                        <a:t> for the period from continuing operations</a:t>
                      </a:r>
                      <a:endParaRPr lang="en-US" sz="1600" dirty="0">
                        <a:latin typeface="Arial" pitchFamily="34" charset="0"/>
                        <a:cs typeface="Arial" pitchFamily="34" charset="0"/>
                      </a:endParaRP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60443">
                <a:tc>
                  <a:txBody>
                    <a:bodyPr/>
                    <a:lstStyle/>
                    <a:p>
                      <a:r>
                        <a:rPr lang="en-US" sz="1600" dirty="0" smtClean="0">
                          <a:latin typeface="Arial" pitchFamily="34" charset="0"/>
                          <a:cs typeface="Arial" pitchFamily="34" charset="0"/>
                        </a:rPr>
                        <a:t>Profit (loss) from discontinuing operations</a:t>
                      </a:r>
                      <a:endParaRPr lang="en-US" sz="1600" dirty="0">
                        <a:latin typeface="Arial" pitchFamily="34" charset="0"/>
                        <a:cs typeface="Arial" pitchFamily="34" charset="0"/>
                      </a:endParaRP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60443">
                <a:tc>
                  <a:txBody>
                    <a:bodyPr/>
                    <a:lstStyle/>
                    <a:p>
                      <a:r>
                        <a:rPr lang="en-US" sz="1600" dirty="0" smtClean="0">
                          <a:latin typeface="Arial" pitchFamily="34" charset="0"/>
                          <a:cs typeface="Arial" pitchFamily="34" charset="0"/>
                        </a:rPr>
                        <a:t>Tax expense of discontinuing operations</a:t>
                      </a:r>
                      <a:endParaRPr lang="en-US" sz="1600" dirty="0">
                        <a:latin typeface="Arial" pitchFamily="34" charset="0"/>
                        <a:cs typeface="Arial" pitchFamily="34" charset="0"/>
                      </a:endParaRP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431803">
                <a:tc>
                  <a:txBody>
                    <a:bodyPr/>
                    <a:lstStyle/>
                    <a:p>
                      <a:r>
                        <a:rPr lang="en-US" sz="1600" dirty="0" smtClean="0">
                          <a:latin typeface="Arial" pitchFamily="34" charset="0"/>
                          <a:cs typeface="Arial" pitchFamily="34" charset="0"/>
                        </a:rPr>
                        <a:t>Profit(loss) from discontinuing</a:t>
                      </a:r>
                      <a:r>
                        <a:rPr lang="en-US" sz="1600" baseline="0" dirty="0" smtClean="0">
                          <a:latin typeface="Arial" pitchFamily="34" charset="0"/>
                          <a:cs typeface="Arial" pitchFamily="34" charset="0"/>
                        </a:rPr>
                        <a:t> operations  (after tax)</a:t>
                      </a:r>
                      <a:endParaRPr lang="en-US" sz="1600" dirty="0">
                        <a:latin typeface="Arial" pitchFamily="34" charset="0"/>
                        <a:cs typeface="Arial" pitchFamily="34" charset="0"/>
                      </a:endParaRP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60443">
                <a:tc>
                  <a:txBody>
                    <a:bodyPr/>
                    <a:lstStyle/>
                    <a:p>
                      <a:r>
                        <a:rPr lang="en-US" sz="1600" dirty="0" smtClean="0">
                          <a:latin typeface="Arial" pitchFamily="34" charset="0"/>
                          <a:cs typeface="Arial" pitchFamily="34" charset="0"/>
                        </a:rPr>
                        <a:t>Profit (loss) for the period</a:t>
                      </a:r>
                      <a:endParaRPr lang="en-US" sz="1600" dirty="0">
                        <a:latin typeface="Arial" pitchFamily="34" charset="0"/>
                        <a:cs typeface="Arial" pitchFamily="34" charset="0"/>
                      </a:endParaRP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810997">
                <a:tc>
                  <a:txBody>
                    <a:bodyPr/>
                    <a:lstStyle/>
                    <a:p>
                      <a:r>
                        <a:rPr lang="en-US" sz="1600" dirty="0" smtClean="0">
                          <a:latin typeface="Arial" pitchFamily="34" charset="0"/>
                          <a:cs typeface="Arial" pitchFamily="34" charset="0"/>
                        </a:rPr>
                        <a:t>Earnings per equity share</a:t>
                      </a:r>
                    </a:p>
                    <a:p>
                      <a:r>
                        <a:rPr lang="en-US" sz="1600" dirty="0" smtClean="0">
                          <a:latin typeface="Arial" pitchFamily="34" charset="0"/>
                          <a:cs typeface="Arial" pitchFamily="34" charset="0"/>
                        </a:rPr>
                        <a:t>Basic</a:t>
                      </a:r>
                    </a:p>
                    <a:p>
                      <a:r>
                        <a:rPr lang="en-US" sz="1600" dirty="0" smtClean="0">
                          <a:latin typeface="Arial" pitchFamily="34" charset="0"/>
                          <a:cs typeface="Arial" pitchFamily="34" charset="0"/>
                        </a:rPr>
                        <a:t>Diluted</a:t>
                      </a:r>
                      <a:endParaRPr lang="en-US" sz="1600" dirty="0">
                        <a:latin typeface="Arial" pitchFamily="34" charset="0"/>
                        <a:cs typeface="Arial" pitchFamily="34" charset="0"/>
                      </a:endParaRP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bl>
          </a:graphicData>
        </a:graphic>
      </p:graphicFrame>
      <p:sp>
        <p:nvSpPr>
          <p:cNvPr id="7"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533400"/>
          </a:xfrm>
        </p:spPr>
        <p:txBody>
          <a:bodyPr>
            <a:normAutofit fontScale="90000"/>
          </a:bodyPr>
          <a:lstStyle/>
          <a:p>
            <a:pPr algn="ctr"/>
            <a:r>
              <a:rPr lang="en-US" dirty="0" smtClean="0"/>
              <a:t/>
            </a:r>
            <a:br>
              <a:rPr lang="en-US" dirty="0" smtClean="0"/>
            </a:br>
            <a:r>
              <a:rPr lang="en-US" dirty="0" smtClean="0"/>
              <a:t>Revenue from Operations</a:t>
            </a:r>
            <a:br>
              <a:rPr lang="en-US" dirty="0" smtClean="0"/>
            </a:br>
            <a:endParaRPr lang="en-US" dirty="0"/>
          </a:p>
        </p:txBody>
      </p:sp>
      <p:graphicFrame>
        <p:nvGraphicFramePr>
          <p:cNvPr id="4" name="Content Placeholder 3"/>
          <p:cNvGraphicFramePr>
            <a:graphicFrameLocks noGrp="1"/>
          </p:cNvGraphicFramePr>
          <p:nvPr>
            <p:ph idx="1"/>
          </p:nvPr>
        </p:nvGraphicFramePr>
        <p:xfrm>
          <a:off x="304800" y="1447800"/>
          <a:ext cx="8534398" cy="4299124"/>
        </p:xfrm>
        <a:graphic>
          <a:graphicData uri="http://schemas.openxmlformats.org/drawingml/2006/table">
            <a:tbl>
              <a:tblPr firstRow="1" bandRow="1">
                <a:tableStyleId>{5C22544A-7EE6-4342-B048-85BDC9FD1C3A}</a:tableStyleId>
              </a:tblPr>
              <a:tblGrid>
                <a:gridCol w="4716376"/>
                <a:gridCol w="598905"/>
                <a:gridCol w="1572125"/>
                <a:gridCol w="1646992"/>
              </a:tblGrid>
              <a:tr h="946324">
                <a:tc>
                  <a:txBody>
                    <a:bodyPr/>
                    <a:lstStyle/>
                    <a:p>
                      <a:r>
                        <a:rPr lang="en-US" sz="1400" dirty="0" smtClean="0">
                          <a:latin typeface="Arial" pitchFamily="34" charset="0"/>
                          <a:cs typeface="Arial" pitchFamily="34" charset="0"/>
                        </a:rPr>
                        <a:t>Particulars</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Note No.</a:t>
                      </a:r>
                      <a:endParaRPr lang="en-US" sz="1400" dirty="0">
                        <a:latin typeface="Arial" pitchFamily="34" charset="0"/>
                        <a:cs typeface="Arial" pitchFamily="34" charset="0"/>
                      </a:endParaRPr>
                    </a:p>
                  </a:txBody>
                  <a:tcPr/>
                </a:tc>
                <a:tc>
                  <a:txBody>
                    <a:bodyPr/>
                    <a:lstStyle/>
                    <a:p>
                      <a:r>
                        <a:rPr lang="en-US" sz="1400" b="1" dirty="0" smtClean="0">
                          <a:latin typeface="Arial" pitchFamily="34" charset="0"/>
                          <a:cs typeface="Arial" pitchFamily="34" charset="0"/>
                        </a:rPr>
                        <a:t>Figures as at the end of the current reporting period</a:t>
                      </a:r>
                      <a:endParaRPr lang="en-US" sz="14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pitchFamily="34" charset="0"/>
                          <a:cs typeface="Arial" pitchFamily="34" charset="0"/>
                        </a:rPr>
                        <a:t>Figures as at the end of the previous</a:t>
                      </a:r>
                      <a:r>
                        <a:rPr lang="en-US" sz="1400" b="1" baseline="0" dirty="0" smtClean="0">
                          <a:latin typeface="Arial" pitchFamily="34" charset="0"/>
                          <a:cs typeface="Arial" pitchFamily="34" charset="0"/>
                        </a:rPr>
                        <a:t> </a:t>
                      </a:r>
                      <a:r>
                        <a:rPr lang="en-US" sz="1400" b="1" dirty="0" smtClean="0">
                          <a:latin typeface="Arial" pitchFamily="34" charset="0"/>
                          <a:cs typeface="Arial" pitchFamily="34" charset="0"/>
                        </a:rPr>
                        <a:t>reporting period</a:t>
                      </a:r>
                      <a:endParaRPr lang="en-US" sz="1400" dirty="0" smtClean="0">
                        <a:latin typeface="Arial" pitchFamily="34" charset="0"/>
                        <a:cs typeface="Arial" pitchFamily="34" charset="0"/>
                      </a:endParaRPr>
                    </a:p>
                  </a:txBody>
                  <a:tcPr/>
                </a:tc>
              </a:tr>
              <a:tr h="545216">
                <a:tc>
                  <a:txBody>
                    <a:bodyPr/>
                    <a:lstStyle/>
                    <a:p>
                      <a:pPr marL="400050" indent="-400050">
                        <a:buAutoNum type="romanLcParenBoth"/>
                      </a:pPr>
                      <a:r>
                        <a:rPr lang="en-US" sz="1600" u="none" baseline="0" dirty="0" smtClean="0"/>
                        <a:t>Revenue from operations in respect of non-finance company</a:t>
                      </a:r>
                      <a:endParaRPr lang="en-US" sz="1600" u="none"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44347">
                <a:tc>
                  <a:txBody>
                    <a:bodyPr/>
                    <a:lstStyle/>
                    <a:p>
                      <a:r>
                        <a:rPr lang="en-US" sz="1600" baseline="0" dirty="0" smtClean="0"/>
                        <a:t>   </a:t>
                      </a:r>
                      <a:r>
                        <a:rPr lang="en-US" sz="1600" dirty="0" smtClean="0"/>
                        <a:t>(a) Sale</a:t>
                      </a:r>
                      <a:r>
                        <a:rPr lang="en-US" sz="1600" baseline="0" dirty="0" smtClean="0"/>
                        <a:t> of Products</a:t>
                      </a:r>
                      <a:endParaRPr lang="en-US" sz="16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44347">
                <a:tc>
                  <a:txBody>
                    <a:bodyPr/>
                    <a:lstStyle/>
                    <a:p>
                      <a:r>
                        <a:rPr lang="en-US" sz="1600" dirty="0" smtClean="0"/>
                        <a:t>   (b) Sale of Services</a:t>
                      </a:r>
                      <a:endParaRPr lang="en-US" sz="16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44347">
                <a:tc>
                  <a:txBody>
                    <a:bodyPr/>
                    <a:lstStyle/>
                    <a:p>
                      <a:r>
                        <a:rPr lang="en-US" sz="1600" dirty="0" smtClean="0"/>
                        <a:t>   (c</a:t>
                      </a:r>
                      <a:r>
                        <a:rPr lang="en-US" sz="1600" baseline="0" dirty="0" smtClean="0"/>
                        <a:t>) Other Operating Revenues</a:t>
                      </a:r>
                      <a:endParaRPr lang="en-US" sz="16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44347">
                <a:tc>
                  <a:txBody>
                    <a:bodyPr/>
                    <a:lstStyle/>
                    <a:p>
                      <a:r>
                        <a:rPr lang="en-US" sz="1600" dirty="0" smtClean="0"/>
                        <a:t>   Less: Excise Duties</a:t>
                      </a:r>
                      <a:endParaRPr lang="en-US" sz="16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545216">
                <a:tc>
                  <a:txBody>
                    <a:bodyPr/>
                    <a:lstStyle/>
                    <a:p>
                      <a:pPr marL="400050" indent="-400050">
                        <a:buAutoNum type="romanLcParenBoth" startAt="2"/>
                      </a:pPr>
                      <a:r>
                        <a:rPr lang="en-US" sz="1600" baseline="0" dirty="0" smtClean="0"/>
                        <a:t>Revenue from operations in respect to Finance</a:t>
                      </a:r>
                    </a:p>
                    <a:p>
                      <a:pPr marL="400050" indent="-400050">
                        <a:buNone/>
                      </a:pPr>
                      <a:r>
                        <a:rPr lang="en-US" sz="1600" baseline="0" dirty="0" smtClean="0"/>
                        <a:t>        company:</a:t>
                      </a:r>
                      <a:endParaRPr lang="en-US" sz="16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44347">
                <a:tc>
                  <a:txBody>
                    <a:bodyPr/>
                    <a:lstStyle/>
                    <a:p>
                      <a:r>
                        <a:rPr lang="en-US" sz="1600" baseline="0" dirty="0" smtClean="0"/>
                        <a:t>   </a:t>
                      </a:r>
                      <a:r>
                        <a:rPr lang="en-US" sz="1600" dirty="0" smtClean="0"/>
                        <a:t>(a) Interest</a:t>
                      </a:r>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44347">
                <a:tc>
                  <a:txBody>
                    <a:bodyPr/>
                    <a:lstStyle/>
                    <a:p>
                      <a:r>
                        <a:rPr lang="en-US" sz="1600" dirty="0" smtClean="0"/>
                        <a:t>   (b) Other Financial Services</a:t>
                      </a:r>
                      <a:endParaRPr lang="en-US" sz="16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bl>
          </a:graphicData>
        </a:graphic>
      </p:graphicFrame>
      <p:sp>
        <p:nvSpPr>
          <p:cNvPr id="5" name="Action Button: Back or Previous 4">
            <a:hlinkClick r:id="" action="ppaction://customshow?id=23" highlightClick="1"/>
          </p:cNvPr>
          <p:cNvSpPr/>
          <p:nvPr/>
        </p:nvSpPr>
        <p:spPr>
          <a:xfrm>
            <a:off x="8229600" y="6248400"/>
            <a:ext cx="6858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457200"/>
          </a:xfrm>
        </p:spPr>
        <p:txBody>
          <a:bodyPr>
            <a:normAutofit fontScale="90000"/>
          </a:bodyPr>
          <a:lstStyle/>
          <a:p>
            <a:pPr algn="ctr"/>
            <a:r>
              <a:rPr lang="en-US" dirty="0" smtClean="0"/>
              <a:t>Other</a:t>
            </a:r>
            <a:r>
              <a:rPr lang="en-US" dirty="0" smtClean="0">
                <a:solidFill>
                  <a:schemeClr val="tx1">
                    <a:lumMod val="85000"/>
                    <a:lumOff val="15000"/>
                  </a:schemeClr>
                </a:solidFill>
              </a:rPr>
              <a:t> income</a:t>
            </a:r>
            <a:endParaRPr lang="en-US" dirty="0">
              <a:solidFill>
                <a:schemeClr val="tx1">
                  <a:lumMod val="85000"/>
                  <a:lumOff val="15000"/>
                </a:schemeClr>
              </a:solidFill>
            </a:endParaRPr>
          </a:p>
        </p:txBody>
      </p:sp>
      <p:graphicFrame>
        <p:nvGraphicFramePr>
          <p:cNvPr id="4" name="Content Placeholder 3"/>
          <p:cNvGraphicFramePr>
            <a:graphicFrameLocks noGrp="1"/>
          </p:cNvGraphicFramePr>
          <p:nvPr>
            <p:ph idx="1"/>
          </p:nvPr>
        </p:nvGraphicFramePr>
        <p:xfrm>
          <a:off x="304800" y="1371600"/>
          <a:ext cx="8458201" cy="4358640"/>
        </p:xfrm>
        <a:graphic>
          <a:graphicData uri="http://schemas.openxmlformats.org/drawingml/2006/table">
            <a:tbl>
              <a:tblPr firstRow="1" bandRow="1">
                <a:tableStyleId>{5C22544A-7EE6-4342-B048-85BDC9FD1C3A}</a:tableStyleId>
              </a:tblPr>
              <a:tblGrid>
                <a:gridCol w="4674266"/>
                <a:gridCol w="593558"/>
                <a:gridCol w="1558089"/>
                <a:gridCol w="1632288"/>
              </a:tblGrid>
              <a:tr h="1066800">
                <a:tc>
                  <a:txBody>
                    <a:bodyPr/>
                    <a:lstStyle/>
                    <a:p>
                      <a:r>
                        <a:rPr lang="en-US" sz="1400" dirty="0" smtClean="0">
                          <a:latin typeface="Arial" pitchFamily="34" charset="0"/>
                          <a:cs typeface="Arial" pitchFamily="34" charset="0"/>
                        </a:rPr>
                        <a:t>Particulars</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Note No.</a:t>
                      </a:r>
                      <a:endParaRPr lang="en-US" sz="1400" dirty="0">
                        <a:latin typeface="Arial" pitchFamily="34" charset="0"/>
                        <a:cs typeface="Arial" pitchFamily="34" charset="0"/>
                      </a:endParaRPr>
                    </a:p>
                  </a:txBody>
                  <a:tcPr/>
                </a:tc>
                <a:tc>
                  <a:txBody>
                    <a:bodyPr/>
                    <a:lstStyle/>
                    <a:p>
                      <a:r>
                        <a:rPr lang="en-US" sz="1400" b="1" dirty="0" smtClean="0">
                          <a:latin typeface="Arial" pitchFamily="34" charset="0"/>
                          <a:cs typeface="Arial" pitchFamily="34" charset="0"/>
                        </a:rPr>
                        <a:t>Figures as at the end of the current reporting period</a:t>
                      </a:r>
                      <a:endParaRPr lang="en-US" sz="14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pitchFamily="34" charset="0"/>
                          <a:cs typeface="Arial" pitchFamily="34" charset="0"/>
                        </a:rPr>
                        <a:t>Figures as at the end of the previous</a:t>
                      </a:r>
                      <a:r>
                        <a:rPr lang="en-US" sz="1400" b="1" baseline="0" dirty="0" smtClean="0">
                          <a:latin typeface="Arial" pitchFamily="34" charset="0"/>
                          <a:cs typeface="Arial" pitchFamily="34" charset="0"/>
                        </a:rPr>
                        <a:t> </a:t>
                      </a:r>
                      <a:r>
                        <a:rPr lang="en-US" sz="1400" b="1" dirty="0" smtClean="0">
                          <a:latin typeface="Arial" pitchFamily="34" charset="0"/>
                          <a:cs typeface="Arial" pitchFamily="34" charset="0"/>
                        </a:rPr>
                        <a:t>reporting period</a:t>
                      </a:r>
                      <a:endParaRPr lang="en-US" sz="1400" dirty="0" smtClean="0">
                        <a:latin typeface="Arial" pitchFamily="34" charset="0"/>
                        <a:cs typeface="Arial" pitchFamily="34" charset="0"/>
                      </a:endParaRPr>
                    </a:p>
                  </a:txBody>
                  <a:tcPr/>
                </a:tc>
              </a:tr>
              <a:tr h="360300">
                <a:tc>
                  <a:txBody>
                    <a:bodyPr/>
                    <a:lstStyle/>
                    <a:p>
                      <a:r>
                        <a:rPr lang="en-US" sz="1600" u="none" dirty="0" smtClean="0"/>
                        <a:t>a)  Interest Income (other than a finance company)</a:t>
                      </a:r>
                      <a:endParaRPr lang="en-US" sz="1600" u="none"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564593">
                <a:tc>
                  <a:txBody>
                    <a:bodyPr/>
                    <a:lstStyle/>
                    <a:p>
                      <a:r>
                        <a:rPr lang="en-US" sz="1600" dirty="0" smtClean="0"/>
                        <a:t>b)  i) Dividend from Subsidiary companies</a:t>
                      </a:r>
                    </a:p>
                    <a:p>
                      <a:r>
                        <a:rPr lang="en-US" sz="1600" dirty="0" smtClean="0"/>
                        <a:t>     ii) Dividend  </a:t>
                      </a:r>
                      <a:endParaRPr lang="en-US" sz="16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61404">
                <a:tc>
                  <a:txBody>
                    <a:bodyPr/>
                    <a:lstStyle/>
                    <a:p>
                      <a:r>
                        <a:rPr lang="en-US" sz="1600" dirty="0" smtClean="0"/>
                        <a:t>c)  Net Gain/</a:t>
                      </a:r>
                      <a:r>
                        <a:rPr lang="en-US" sz="1600" baseline="0" dirty="0" smtClean="0"/>
                        <a:t>Loss on sale of investments.</a:t>
                      </a:r>
                      <a:endParaRPr lang="en-US" sz="16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56585">
                <a:tc>
                  <a:txBody>
                    <a:bodyPr/>
                    <a:lstStyle/>
                    <a:p>
                      <a:pPr marL="290513" indent="-290513"/>
                      <a:r>
                        <a:rPr lang="en-US" sz="1600" dirty="0" smtClean="0"/>
                        <a:t>d)</a:t>
                      </a:r>
                      <a:r>
                        <a:rPr lang="en-US" sz="1600" baseline="0" dirty="0" smtClean="0"/>
                        <a:t>  Other non-operating income (net of expense directly attributable to such income)</a:t>
                      </a:r>
                      <a:endParaRPr lang="en-US" sz="16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56585">
                <a:tc>
                  <a:txBody>
                    <a:bodyPr/>
                    <a:lstStyle/>
                    <a:p>
                      <a:pPr marL="231775" indent="-231775"/>
                      <a:r>
                        <a:rPr lang="en-US" sz="1600" dirty="0" smtClean="0"/>
                        <a:t>e)  Adjustment to the carrying value of investment</a:t>
                      </a:r>
                      <a:r>
                        <a:rPr lang="en-US" sz="1600" baseline="0" dirty="0" smtClean="0"/>
                        <a:t> (Write-back)</a:t>
                      </a:r>
                      <a:endParaRPr lang="en-US" sz="16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r h="356585">
                <a:tc>
                  <a:txBody>
                    <a:bodyPr/>
                    <a:lstStyle/>
                    <a:p>
                      <a:pPr marL="290513" indent="-290513"/>
                      <a:r>
                        <a:rPr lang="en-US" sz="1600" dirty="0" smtClean="0"/>
                        <a:t>f)   Net gain/loss on foreign</a:t>
                      </a:r>
                      <a:r>
                        <a:rPr lang="en-US" sz="1600" baseline="0" dirty="0" smtClean="0"/>
                        <a:t> currency translation and transaction(other than considered as finance cost)</a:t>
                      </a:r>
                      <a:endParaRPr lang="en-US" sz="1600" dirty="0"/>
                    </a:p>
                  </a:txBody>
                  <a:tcPr/>
                </a:tc>
                <a:tc>
                  <a:txBody>
                    <a:bodyPr/>
                    <a:lstStyle/>
                    <a:p>
                      <a:endParaRPr lang="en-US" sz="1800" dirty="0"/>
                    </a:p>
                  </a:txBody>
                  <a:tcPr/>
                </a:tc>
                <a:tc>
                  <a:txBody>
                    <a:bodyPr/>
                    <a:lstStyle/>
                    <a:p>
                      <a:endParaRPr lang="en-US" sz="1800" dirty="0"/>
                    </a:p>
                  </a:txBody>
                  <a:tcPr/>
                </a:tc>
                <a:tc>
                  <a:txBody>
                    <a:bodyPr/>
                    <a:lstStyle/>
                    <a:p>
                      <a:endParaRPr lang="en-US" sz="1800" dirty="0"/>
                    </a:p>
                  </a:txBody>
                  <a:tcPr/>
                </a:tc>
              </a:tr>
            </a:tbl>
          </a:graphicData>
        </a:graphic>
      </p:graphicFrame>
      <p:sp>
        <p:nvSpPr>
          <p:cNvPr id="5" name="Action Button: Back or Previous 4">
            <a:hlinkClick r:id="" action="ppaction://customshow?id=23" highlightClick="1"/>
          </p:cNvPr>
          <p:cNvSpPr/>
          <p:nvPr/>
        </p:nvSpPr>
        <p:spPr>
          <a:xfrm>
            <a:off x="8229600" y="6248400"/>
            <a:ext cx="6858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3"/>
          <p:cNvSpPr txBox="1">
            <a:spLocks/>
          </p:cNvSpPr>
          <p:nvPr/>
        </p:nvSpPr>
        <p:spPr>
          <a:xfrm>
            <a:off x="6934200" y="6553200"/>
            <a:ext cx="2054352" cy="304800"/>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noAutofit/>
          </a:bodyPr>
          <a:lstStyle/>
          <a:p>
            <a:pPr algn="ctr"/>
            <a:r>
              <a:rPr lang="en-US" sz="4000" dirty="0" smtClean="0">
                <a:latin typeface="Arial" pitchFamily="34" charset="0"/>
                <a:cs typeface="Arial" pitchFamily="34" charset="0"/>
              </a:rPr>
              <a:t>Necessity for revision </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457200" y="1219200"/>
            <a:ext cx="8229600" cy="5355336"/>
          </a:xfrm>
        </p:spPr>
        <p:txBody>
          <a:bodyPr>
            <a:normAutofit lnSpcReduction="10000"/>
          </a:bodyPr>
          <a:lstStyle/>
          <a:p>
            <a:pPr algn="just">
              <a:buClr>
                <a:srgbClr val="8F5A0B"/>
              </a:buClr>
              <a:buFont typeface="Wingdings" pitchFamily="2" charset="2"/>
              <a:buChar char="Ø"/>
            </a:pPr>
            <a:r>
              <a:rPr lang="en-US" sz="2400" dirty="0" smtClean="0">
                <a:latin typeface="Arial" pitchFamily="34" charset="0"/>
                <a:cs typeface="Arial" pitchFamily="34" charset="0"/>
              </a:rPr>
              <a:t>Globally corporate Balance Sheets  are </a:t>
            </a:r>
            <a:r>
              <a:rPr lang="en-US" sz="2400" u="sng" dirty="0" smtClean="0">
                <a:latin typeface="Arial" pitchFamily="34" charset="0"/>
                <a:cs typeface="Arial" pitchFamily="34" charset="0"/>
              </a:rPr>
              <a:t>classified balance sheets</a:t>
            </a:r>
            <a:r>
              <a:rPr lang="en-US" sz="2400" dirty="0" smtClean="0">
                <a:latin typeface="Arial" pitchFamily="34" charset="0"/>
                <a:cs typeface="Arial" pitchFamily="34" charset="0"/>
              </a:rPr>
              <a:t>. Assets and Liabilities are presented based on current and non current classification. Where as In India Balance Sheets till date were </a:t>
            </a:r>
            <a:r>
              <a:rPr lang="en-US" sz="2400" u="sng" dirty="0" smtClean="0">
                <a:latin typeface="Arial" pitchFamily="34" charset="0"/>
                <a:cs typeface="Arial" pitchFamily="34" charset="0"/>
              </a:rPr>
              <a:t>unstructured</a:t>
            </a:r>
            <a:r>
              <a:rPr lang="en-US" sz="2400" dirty="0" smtClean="0">
                <a:latin typeface="Arial" pitchFamily="34" charset="0"/>
                <a:cs typeface="Arial" pitchFamily="34" charset="0"/>
              </a:rPr>
              <a:t>.</a:t>
            </a:r>
          </a:p>
          <a:p>
            <a:pPr algn="just">
              <a:buClr>
                <a:srgbClr val="8F5A0B"/>
              </a:buClr>
              <a:buNone/>
            </a:pPr>
            <a:endParaRPr lang="en-US" sz="2400" dirty="0" smtClean="0">
              <a:latin typeface="Arial" pitchFamily="34" charset="0"/>
              <a:cs typeface="Arial" pitchFamily="34" charset="0"/>
            </a:endParaRPr>
          </a:p>
          <a:p>
            <a:pPr algn="just">
              <a:buClr>
                <a:srgbClr val="8F5A0B"/>
              </a:buClr>
              <a:buFont typeface="Wingdings" pitchFamily="2" charset="2"/>
              <a:buChar char="Ø"/>
            </a:pPr>
            <a:r>
              <a:rPr lang="en-US" sz="2400" dirty="0" smtClean="0">
                <a:latin typeface="Arial" pitchFamily="34" charset="0"/>
                <a:cs typeface="Arial" pitchFamily="34" charset="0"/>
              </a:rPr>
              <a:t>India Moved from controlled economy to a growing economy and to make Indian companies competitive and globally recognisable and to harmonizing and synchronizing  Schedule VI with the notified Accounting Standards.</a:t>
            </a:r>
          </a:p>
          <a:p>
            <a:pPr algn="just">
              <a:buClr>
                <a:srgbClr val="8F5A0B"/>
              </a:buClr>
            </a:pPr>
            <a:endParaRPr lang="en-US" sz="2400" dirty="0" smtClean="0">
              <a:latin typeface="Arial" pitchFamily="34" charset="0"/>
              <a:cs typeface="Arial" pitchFamily="34" charset="0"/>
            </a:endParaRPr>
          </a:p>
          <a:p>
            <a:pPr algn="just">
              <a:buClr>
                <a:srgbClr val="8F5A0B"/>
              </a:buClr>
              <a:buFont typeface="Wingdings" pitchFamily="2" charset="2"/>
              <a:buChar char="Ø"/>
            </a:pPr>
            <a:r>
              <a:rPr lang="en-US" sz="2400" dirty="0" smtClean="0">
                <a:latin typeface="Arial" pitchFamily="34" charset="0"/>
                <a:cs typeface="Arial" pitchFamily="34" charset="0"/>
              </a:rPr>
              <a:t>Earlier Schedule VI did not provide any format for presentation of Statement of Profit &amp; Loss leading to development of variety of dissimilar presentation.</a:t>
            </a:r>
            <a:endParaRPr lang="en-US" sz="2400" dirty="0">
              <a:latin typeface="Arial" pitchFamily="34" charset="0"/>
              <a:cs typeface="Arial" pitchFamily="34" charset="0"/>
            </a:endParaRPr>
          </a:p>
        </p:txBody>
      </p:sp>
      <p:sp>
        <p:nvSpPr>
          <p:cNvPr id="6" name="Slide Number Placeholder 3"/>
          <p:cNvSpPr txBox="1">
            <a:spLocks/>
          </p:cNvSpPr>
          <p:nvPr/>
        </p:nvSpPr>
        <p:spPr>
          <a:xfrm>
            <a:off x="7315200" y="6473952"/>
            <a:ext cx="1673352" cy="384048"/>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linds(horizontal)">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81000"/>
          </a:xfrm>
        </p:spPr>
        <p:txBody>
          <a:bodyPr>
            <a:noAutofit/>
          </a:bodyPr>
          <a:lstStyle/>
          <a:p>
            <a:pPr algn="ctr"/>
            <a:r>
              <a:rPr lang="en-US" sz="2400" b="1" dirty="0" smtClean="0">
                <a:latin typeface="Arial" pitchFamily="34" charset="0"/>
                <a:cs typeface="Arial" pitchFamily="34" charset="0"/>
              </a:rPr>
              <a:t>Prior period items</a:t>
            </a:r>
            <a:endParaRPr lang="en-US" sz="2400" b="1" dirty="0">
              <a:latin typeface="Arial" pitchFamily="34" charset="0"/>
              <a:cs typeface="Arial" pitchFamily="34" charset="0"/>
            </a:endParaRPr>
          </a:p>
        </p:txBody>
      </p:sp>
      <p:sp>
        <p:nvSpPr>
          <p:cNvPr id="3" name="Content Placeholder 2"/>
          <p:cNvSpPr>
            <a:spLocks noGrp="1"/>
          </p:cNvSpPr>
          <p:nvPr>
            <p:ph idx="1"/>
          </p:nvPr>
        </p:nvSpPr>
        <p:spPr>
          <a:xfrm>
            <a:off x="304800" y="1295400"/>
            <a:ext cx="8686800" cy="5029200"/>
          </a:xfrm>
        </p:spPr>
        <p:txBody>
          <a:bodyPr>
            <a:normAutofit lnSpcReduction="10000"/>
          </a:bodyPr>
          <a:lstStyle/>
          <a:p>
            <a:pPr marL="0" indent="0">
              <a:buNone/>
            </a:pPr>
            <a:r>
              <a:rPr lang="en-US" sz="2000" dirty="0" smtClean="0">
                <a:latin typeface="Arial" pitchFamily="34" charset="0"/>
                <a:cs typeface="Arial" pitchFamily="34" charset="0"/>
              </a:rPr>
              <a:t>The Revised Schedule VI does not require separate presentation of prior period items on the face of the Statement of Profit or Loss. It requires separate disclosures under Clause 5(</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)(l) of part II of the Revised Schedule VI.</a:t>
            </a:r>
          </a:p>
          <a:p>
            <a:pPr marL="0" indent="0">
              <a:buNone/>
            </a:pPr>
            <a:endParaRPr lang="en-US" sz="2000" dirty="0" smtClean="0">
              <a:latin typeface="Arial" pitchFamily="34" charset="0"/>
              <a:cs typeface="Arial" pitchFamily="34" charset="0"/>
            </a:endParaRPr>
          </a:p>
          <a:p>
            <a:pPr marL="0" indent="0">
              <a:buNone/>
            </a:pPr>
            <a:r>
              <a:rPr lang="en-US" sz="2000" dirty="0" smtClean="0">
                <a:latin typeface="Arial" pitchFamily="34" charset="0"/>
                <a:cs typeface="Arial" pitchFamily="34" charset="0"/>
              </a:rPr>
              <a:t>However, Paragraph 15 of AS 5 Net profit or Loss for the period, Prior Period Items and Changes in Accounting policies requires:</a:t>
            </a:r>
          </a:p>
          <a:p>
            <a:pPr marL="0" indent="0">
              <a:buNone/>
            </a:pPr>
            <a:r>
              <a:rPr lang="en-US" sz="2000" dirty="0" smtClean="0">
                <a:latin typeface="Arial" pitchFamily="34" charset="0"/>
                <a:cs typeface="Arial" pitchFamily="34" charset="0"/>
              </a:rPr>
              <a:t>“ The nature and amount of prior period items should be separately disclosed in the Statement of Profit and loss in a manner that their impact on the current profit or loss can be perceived”</a:t>
            </a:r>
          </a:p>
          <a:p>
            <a:pPr marL="0" indent="0">
              <a:buNone/>
            </a:pPr>
            <a:endParaRPr lang="en-US" sz="2000" dirty="0" smtClean="0">
              <a:latin typeface="Arial" pitchFamily="34" charset="0"/>
              <a:cs typeface="Arial" pitchFamily="34" charset="0"/>
            </a:endParaRPr>
          </a:p>
          <a:p>
            <a:pPr marL="0" indent="0">
              <a:buNone/>
            </a:pPr>
            <a:r>
              <a:rPr lang="en-US" sz="2000" dirty="0" smtClean="0">
                <a:latin typeface="Arial" pitchFamily="34" charset="0"/>
                <a:cs typeface="Arial" pitchFamily="34" charset="0"/>
              </a:rPr>
              <a:t>The words “in the Statement of profit and loss” would mean on the face of the profit and loss. The best approach to explain the impact would be to add a separate line item before “V. Profit Before Exceptional and Extraordinary Item” on the face of the Statement of Profit or Loss</a:t>
            </a:r>
          </a:p>
          <a:p>
            <a:pPr marL="0" indent="0">
              <a:buNone/>
            </a:pPr>
            <a:r>
              <a:rPr lang="en-US" sz="2000" dirty="0" smtClean="0">
                <a:latin typeface="Arial" pitchFamily="34" charset="0"/>
                <a:cs typeface="Arial" pitchFamily="34" charset="0"/>
              </a:rPr>
              <a:t>  </a:t>
            </a:r>
            <a:endParaRPr lang="en-US" sz="2000" dirty="0">
              <a:latin typeface="Arial" pitchFamily="34" charset="0"/>
              <a:cs typeface="Arial" pitchFamily="34" charset="0"/>
            </a:endParaRPr>
          </a:p>
        </p:txBody>
      </p:sp>
      <p:sp>
        <p:nvSpPr>
          <p:cNvPr id="4" name="Slide Number Placeholder 3"/>
          <p:cNvSpPr>
            <a:spLocks noGrp="1"/>
          </p:cNvSpPr>
          <p:nvPr>
            <p:ph type="sldNum" sz="quarter" idx="12"/>
          </p:nvPr>
        </p:nvSpPr>
        <p:spPr>
          <a:xfrm>
            <a:off x="7010400" y="6473952"/>
            <a:ext cx="1978152" cy="384048"/>
          </a:xfrm>
        </p:spPr>
        <p:txBody>
          <a:bodyPr/>
          <a:lstStyle/>
          <a:p>
            <a:r>
              <a:rPr lang="en-US" dirty="0" smtClean="0">
                <a:solidFill>
                  <a:schemeClr val="tx1"/>
                </a:solidFill>
              </a:rPr>
              <a:t>CA</a:t>
            </a:r>
            <a:r>
              <a:rPr lang="en-US" dirty="0" smtClean="0"/>
              <a:t> </a:t>
            </a:r>
            <a:r>
              <a:rPr lang="en-US" dirty="0" smtClean="0">
                <a:solidFill>
                  <a:schemeClr val="tx1"/>
                </a:solidFill>
              </a:rPr>
              <a:t>Mahendra</a:t>
            </a:r>
            <a:r>
              <a:rPr lang="en-US" dirty="0" smtClean="0"/>
              <a:t> </a:t>
            </a:r>
            <a:r>
              <a:rPr lang="en-US" dirty="0" err="1" smtClean="0">
                <a:solidFill>
                  <a:schemeClr val="tx1"/>
                </a:solidFill>
              </a:rPr>
              <a:t>Mechta</a:t>
            </a:r>
            <a:r>
              <a:rPr lang="en-US" dirty="0" smtClean="0"/>
              <a:t> </a:t>
            </a:r>
            <a:fld id="{B6F15528-21DE-4FAA-801E-634DDDAF4B2B}" type="slidenum">
              <a:rPr lang="en-US" smtClean="0">
                <a:solidFill>
                  <a:schemeClr val="tx1"/>
                </a:solidFill>
              </a:rPr>
              <a:pPr/>
              <a:t>40</a:t>
            </a:fld>
            <a:r>
              <a:rPr lang="en-US" dirty="0" smtClean="0">
                <a:solidFill>
                  <a:schemeClr val="tx1"/>
                </a:solidFill>
              </a:rPr>
              <a:t>cc</a:t>
            </a:r>
            <a:endParaRPr lang="en-US" dirty="0">
              <a:solidFill>
                <a:schemeClr val="tx1"/>
              </a:solidFill>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pPr algn="ctr"/>
            <a:r>
              <a:rPr lang="en-US" sz="2400" dirty="0" smtClean="0">
                <a:latin typeface="Arial" pitchFamily="34" charset="0"/>
                <a:cs typeface="Arial" pitchFamily="34" charset="0"/>
              </a:rPr>
              <a:t>Exceptional items &amp; Extraordinary items</a:t>
            </a:r>
            <a:endParaRPr lang="en-US" sz="2400" dirty="0">
              <a:latin typeface="Arial" pitchFamily="34" charset="0"/>
              <a:cs typeface="Arial" pitchFamily="34" charset="0"/>
            </a:endParaRPr>
          </a:p>
        </p:txBody>
      </p:sp>
      <p:sp>
        <p:nvSpPr>
          <p:cNvPr id="3" name="Content Placeholder 2"/>
          <p:cNvSpPr>
            <a:spLocks noGrp="1"/>
          </p:cNvSpPr>
          <p:nvPr>
            <p:ph idx="1"/>
          </p:nvPr>
        </p:nvSpPr>
        <p:spPr>
          <a:xfrm>
            <a:off x="304800" y="1219200"/>
            <a:ext cx="8686800" cy="5181600"/>
          </a:xfrm>
        </p:spPr>
        <p:txBody>
          <a:bodyPr>
            <a:normAutofit/>
          </a:bodyPr>
          <a:lstStyle/>
          <a:p>
            <a:pPr algn="just">
              <a:buFont typeface="Wingdings" pitchFamily="2" charset="2"/>
              <a:buChar char="Ø"/>
            </a:pPr>
            <a:r>
              <a:rPr lang="en-US" sz="2000" dirty="0" smtClean="0">
                <a:latin typeface="Arial" pitchFamily="34" charset="0"/>
                <a:cs typeface="Arial" pitchFamily="34" charset="0"/>
              </a:rPr>
              <a:t>Exceptional items – Material  items which derive from events or transactions that fall </a:t>
            </a:r>
            <a:r>
              <a:rPr lang="en-US" sz="2000" dirty="0" smtClean="0">
                <a:solidFill>
                  <a:srgbClr val="FF0000"/>
                </a:solidFill>
                <a:latin typeface="Arial" pitchFamily="34" charset="0"/>
                <a:cs typeface="Arial" pitchFamily="34" charset="0"/>
              </a:rPr>
              <a:t>within the ordinary activities </a:t>
            </a:r>
            <a:r>
              <a:rPr lang="en-US" sz="2000" dirty="0" smtClean="0">
                <a:latin typeface="Arial" pitchFamily="34" charset="0"/>
                <a:cs typeface="Arial" pitchFamily="34" charset="0"/>
              </a:rPr>
              <a:t>of the reporting entity and which individually or if of a similar type, in aggregate, need to be disclosed </a:t>
            </a:r>
            <a:r>
              <a:rPr lang="en-US" sz="2000" dirty="0" smtClean="0">
                <a:solidFill>
                  <a:srgbClr val="FF0000"/>
                </a:solidFill>
                <a:latin typeface="Arial" pitchFamily="34" charset="0"/>
                <a:cs typeface="Arial" pitchFamily="34" charset="0"/>
              </a:rPr>
              <a:t>by virtue of their size or incidence </a:t>
            </a:r>
            <a:r>
              <a:rPr lang="en-US" sz="2000" dirty="0" smtClean="0">
                <a:latin typeface="Arial" pitchFamily="34" charset="0"/>
                <a:cs typeface="Arial" pitchFamily="34" charset="0"/>
              </a:rPr>
              <a:t>if the financial statements are to give a true and fair view.</a:t>
            </a:r>
          </a:p>
          <a:p>
            <a:pPr algn="just">
              <a:buFont typeface="Wingdings" pitchFamily="2" charset="2"/>
              <a:buChar char="Ø"/>
            </a:pPr>
            <a:endParaRPr lang="en-US" sz="2000" dirty="0" smtClean="0">
              <a:latin typeface="Arial" pitchFamily="34" charset="0"/>
              <a:cs typeface="Arial" pitchFamily="34" charset="0"/>
            </a:endParaRPr>
          </a:p>
          <a:p>
            <a:pPr algn="just">
              <a:buFont typeface="Wingdings" pitchFamily="2" charset="2"/>
              <a:buChar char="Ø"/>
            </a:pPr>
            <a:r>
              <a:rPr lang="en-US" sz="2000" dirty="0" smtClean="0">
                <a:latin typeface="Arial" pitchFamily="34" charset="0"/>
                <a:cs typeface="Arial" pitchFamily="34" charset="0"/>
              </a:rPr>
              <a:t>Extraordinary items – Material items possessing a high degree of abnormality which arise from events or transaction that fall </a:t>
            </a:r>
            <a:r>
              <a:rPr lang="en-US" sz="2000" dirty="0" smtClean="0">
                <a:solidFill>
                  <a:srgbClr val="FF0000"/>
                </a:solidFill>
                <a:latin typeface="Arial" pitchFamily="34" charset="0"/>
                <a:cs typeface="Arial" pitchFamily="34" charset="0"/>
              </a:rPr>
              <a:t>outside the ordinary activities </a:t>
            </a:r>
            <a:r>
              <a:rPr lang="en-US" sz="2000" dirty="0" smtClean="0">
                <a:latin typeface="Arial" pitchFamily="34" charset="0"/>
                <a:cs typeface="Arial" pitchFamily="34" charset="0"/>
              </a:rPr>
              <a:t>of the reporting entity and which are </a:t>
            </a:r>
            <a:r>
              <a:rPr lang="en-US" sz="2000" dirty="0" smtClean="0">
                <a:solidFill>
                  <a:srgbClr val="FF0000"/>
                </a:solidFill>
                <a:latin typeface="Arial" pitchFamily="34" charset="0"/>
                <a:cs typeface="Arial" pitchFamily="34" charset="0"/>
              </a:rPr>
              <a:t>not expected to recur.</a:t>
            </a:r>
            <a:endParaRPr lang="en-US" sz="2000" dirty="0">
              <a:solidFill>
                <a:srgbClr val="FF0000"/>
              </a:solidFill>
              <a:latin typeface="Arial" pitchFamily="34" charset="0"/>
              <a:cs typeface="Arial" pitchFamily="34" charset="0"/>
            </a:endParaRPr>
          </a:p>
        </p:txBody>
      </p:sp>
      <p:sp>
        <p:nvSpPr>
          <p:cNvPr id="4" name="Slide Number Placeholder 3"/>
          <p:cNvSpPr>
            <a:spLocks noGrp="1"/>
          </p:cNvSpPr>
          <p:nvPr>
            <p:ph type="sldNum" sz="quarter" idx="12"/>
          </p:nvPr>
        </p:nvSpPr>
        <p:spPr>
          <a:xfrm>
            <a:off x="7010400" y="6473952"/>
            <a:ext cx="1978152" cy="384048"/>
          </a:xfrm>
        </p:spPr>
        <p:txBody>
          <a:bodyPr/>
          <a:lstStyle/>
          <a:p>
            <a:r>
              <a:rPr lang="en-US" dirty="0" smtClean="0">
                <a:solidFill>
                  <a:schemeClr val="tx1"/>
                </a:solidFill>
              </a:rPr>
              <a:t>CA</a:t>
            </a:r>
            <a:r>
              <a:rPr lang="en-US" dirty="0" smtClean="0"/>
              <a:t> </a:t>
            </a:r>
            <a:r>
              <a:rPr lang="en-US" dirty="0" smtClean="0">
                <a:solidFill>
                  <a:schemeClr val="tx1"/>
                </a:solidFill>
              </a:rPr>
              <a:t>Mahendra</a:t>
            </a:r>
            <a:r>
              <a:rPr lang="en-US" dirty="0" smtClean="0"/>
              <a:t> </a:t>
            </a:r>
            <a:r>
              <a:rPr lang="en-US" dirty="0" err="1" smtClean="0">
                <a:solidFill>
                  <a:schemeClr val="tx1"/>
                </a:solidFill>
              </a:rPr>
              <a:t>Mechta</a:t>
            </a:r>
            <a:r>
              <a:rPr lang="en-US" dirty="0" smtClean="0"/>
              <a:t> </a:t>
            </a:r>
            <a:fld id="{B6F15528-21DE-4FAA-801E-634DDDAF4B2B}" type="slidenum">
              <a:rPr lang="en-US" smtClean="0">
                <a:solidFill>
                  <a:schemeClr val="tx1"/>
                </a:solidFill>
              </a:rPr>
              <a:pPr/>
              <a:t>41</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762000"/>
          </a:xfrm>
        </p:spPr>
        <p:txBody>
          <a:bodyPr>
            <a:normAutofit/>
          </a:bodyPr>
          <a:lstStyle/>
          <a:p>
            <a:pPr algn="ctr"/>
            <a:r>
              <a:rPr lang="en-US" dirty="0" smtClean="0"/>
              <a:t>Features of notes to accounts</a:t>
            </a:r>
            <a:endParaRPr lang="en-US" dirty="0"/>
          </a:p>
        </p:txBody>
      </p:sp>
      <p:sp>
        <p:nvSpPr>
          <p:cNvPr id="3" name="Content Placeholder 2"/>
          <p:cNvSpPr>
            <a:spLocks noGrp="1"/>
          </p:cNvSpPr>
          <p:nvPr>
            <p:ph idx="1"/>
          </p:nvPr>
        </p:nvSpPr>
        <p:spPr>
          <a:xfrm>
            <a:off x="304800" y="1219200"/>
            <a:ext cx="8686800" cy="5486399"/>
          </a:xfrm>
        </p:spPr>
        <p:txBody>
          <a:bodyPr>
            <a:normAutofit/>
          </a:bodyPr>
          <a:lstStyle/>
          <a:p>
            <a:pPr>
              <a:buClr>
                <a:schemeClr val="accent2"/>
              </a:buClr>
              <a:buFont typeface="Wingdings" pitchFamily="2" charset="2"/>
              <a:buChar char="Ø"/>
            </a:pPr>
            <a:r>
              <a:rPr lang="en-US" sz="2000" dirty="0" smtClean="0">
                <a:latin typeface="Arial" pitchFamily="34" charset="0"/>
                <a:cs typeface="Arial" pitchFamily="34" charset="0"/>
              </a:rPr>
              <a:t>“Schedules” are now replaced by “Notes to Accounts”.</a:t>
            </a:r>
          </a:p>
          <a:p>
            <a:pPr>
              <a:buFont typeface="Wingdings" pitchFamily="2" charset="2"/>
              <a:buChar char="Ø"/>
            </a:pPr>
            <a:endParaRPr lang="en-US" sz="2000" dirty="0" smtClean="0">
              <a:latin typeface="Arial" pitchFamily="34" charset="0"/>
              <a:cs typeface="Arial" pitchFamily="34" charset="0"/>
            </a:endParaRPr>
          </a:p>
          <a:p>
            <a:pPr>
              <a:buClr>
                <a:schemeClr val="accent2"/>
              </a:buClr>
              <a:buFont typeface="Wingdings" pitchFamily="2" charset="2"/>
              <a:buChar char="Ø"/>
            </a:pPr>
            <a:r>
              <a:rPr lang="en-US" sz="2000" dirty="0" smtClean="0">
                <a:latin typeface="Arial" pitchFamily="34" charset="0"/>
                <a:cs typeface="Arial" pitchFamily="34" charset="0"/>
              </a:rPr>
              <a:t>Notes to accounts shall </a:t>
            </a:r>
          </a:p>
          <a:p>
            <a:pPr marL="739775" indent="0">
              <a:buFont typeface="Wingdings" pitchFamily="2" charset="2"/>
              <a:buChar char="v"/>
            </a:pPr>
            <a:r>
              <a:rPr lang="en-US" sz="2000" dirty="0" smtClean="0">
                <a:latin typeface="Arial" pitchFamily="34" charset="0"/>
                <a:cs typeface="Arial" pitchFamily="34" charset="0"/>
              </a:rPr>
              <a:t> contain supplementary information</a:t>
            </a:r>
          </a:p>
          <a:p>
            <a:pPr marL="739775" indent="0">
              <a:buFont typeface="Wingdings" pitchFamily="2" charset="2"/>
              <a:buChar char="v"/>
            </a:pPr>
            <a:r>
              <a:rPr lang="en-US" sz="2000" dirty="0" smtClean="0">
                <a:latin typeface="Arial" pitchFamily="34" charset="0"/>
                <a:cs typeface="Arial" pitchFamily="34" charset="0"/>
              </a:rPr>
              <a:t> mark cross reference and</a:t>
            </a:r>
          </a:p>
          <a:p>
            <a:pPr marL="973138" indent="-233363">
              <a:buFont typeface="Wingdings" pitchFamily="2" charset="2"/>
              <a:buChar char="v"/>
            </a:pPr>
            <a:r>
              <a:rPr lang="en-US" sz="2000" dirty="0" smtClean="0">
                <a:latin typeface="Arial" pitchFamily="34" charset="0"/>
                <a:cs typeface="Arial" pitchFamily="34" charset="0"/>
              </a:rPr>
              <a:t>maintain balance between providing relevant information and information overload.</a:t>
            </a:r>
          </a:p>
          <a:p>
            <a:pPr marL="1089025" indent="-349250">
              <a:buFont typeface="Wingdings" pitchFamily="2" charset="2"/>
              <a:buChar char="v"/>
            </a:pPr>
            <a:endParaRPr lang="en-US" sz="2000" dirty="0" smtClean="0">
              <a:latin typeface="Arial" pitchFamily="34" charset="0"/>
              <a:cs typeface="Arial" pitchFamily="34" charset="0"/>
            </a:endParaRPr>
          </a:p>
          <a:p>
            <a:pPr>
              <a:buClr>
                <a:schemeClr val="accent2"/>
              </a:buClr>
              <a:buFont typeface="Wingdings" pitchFamily="2" charset="2"/>
              <a:buChar char="Ø"/>
            </a:pPr>
            <a:r>
              <a:rPr lang="en-US" sz="2000" dirty="0" smtClean="0">
                <a:latin typeface="Arial" pitchFamily="34" charset="0"/>
                <a:cs typeface="Arial" pitchFamily="34" charset="0"/>
              </a:rPr>
              <a:t>Notes to accounts shall contain information in addition to that presented in the Financial Statements and shall provide where required:</a:t>
            </a:r>
          </a:p>
          <a:p>
            <a:pPr marL="914400" indent="-406400">
              <a:buNone/>
            </a:pPr>
            <a:r>
              <a:rPr lang="en-US" sz="2000" dirty="0" smtClean="0">
                <a:latin typeface="Arial" pitchFamily="34" charset="0"/>
                <a:cs typeface="Arial" pitchFamily="34" charset="0"/>
              </a:rPr>
              <a:t>a) narrative descriptions or disaggregation of items recognised in those statement and</a:t>
            </a:r>
          </a:p>
          <a:p>
            <a:pPr marL="914400" indent="-406400">
              <a:buNone/>
            </a:pPr>
            <a:r>
              <a:rPr lang="en-US" sz="2000" dirty="0" smtClean="0">
                <a:latin typeface="Arial" pitchFamily="34" charset="0"/>
                <a:cs typeface="Arial" pitchFamily="34" charset="0"/>
              </a:rPr>
              <a:t>b) Information about items that do not qualify for recognition in those statements.</a:t>
            </a:r>
          </a:p>
          <a:p>
            <a:pPr marL="1089025" indent="-349250">
              <a:buFont typeface="Wingdings" pitchFamily="2" charset="2"/>
              <a:buChar char="v"/>
            </a:pPr>
            <a:endParaRPr lang="en-US" sz="2800" dirty="0">
              <a:latin typeface="Arial" pitchFamily="34" charset="0"/>
              <a:cs typeface="Arial" pitchFamily="34" charset="0"/>
            </a:endParaRPr>
          </a:p>
        </p:txBody>
      </p:sp>
      <p:sp>
        <p:nvSpPr>
          <p:cNvPr id="6" name="Slide Number Placeholder 3"/>
          <p:cNvSpPr txBox="1">
            <a:spLocks/>
          </p:cNvSpPr>
          <p:nvPr/>
        </p:nvSpPr>
        <p:spPr>
          <a:xfrm>
            <a:off x="6934200" y="6473952"/>
            <a:ext cx="2054352" cy="384048"/>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a:t>
            </a:r>
            <a:r>
              <a:rPr lang="en-US" sz="1200" dirty="0" smtClean="0"/>
              <a:t>M</a:t>
            </a:r>
            <a:r>
              <a:rPr kumimoji="0" lang="en-US" sz="1200" b="0" i="0" u="none" strike="noStrike" kern="1200" cap="none" spc="0" normalizeH="0" baseline="0" noProof="0" dirty="0" err="1" smtClean="0">
                <a:ln>
                  <a:noFill/>
                </a:ln>
                <a:effectLst/>
                <a:uLnTx/>
                <a:uFillTx/>
                <a:latin typeface="+mn-lt"/>
                <a:ea typeface="+mn-ea"/>
                <a:cs typeface="+mn-cs"/>
              </a:rPr>
              <a:t>ahendra</a:t>
            </a:r>
            <a:r>
              <a:rPr kumimoji="0" lang="en-US" sz="1200" b="0" i="0" u="none" strike="noStrike" kern="1200" cap="none" spc="0" normalizeH="0" baseline="0" noProof="0" dirty="0" smtClean="0">
                <a:ln>
                  <a:noFill/>
                </a:ln>
                <a:effectLst/>
                <a:uLnTx/>
                <a:uFillTx/>
                <a:latin typeface="+mn-lt"/>
                <a:ea typeface="+mn-ea"/>
                <a:cs typeface="+mn-cs"/>
              </a:rPr>
              <a:t> Mehta  42</a:t>
            </a:r>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57200"/>
          </a:xfrm>
        </p:spPr>
        <p:txBody>
          <a:bodyPr>
            <a:noAutofit/>
          </a:bodyPr>
          <a:lstStyle/>
          <a:p>
            <a:pPr algn="ctr"/>
            <a:r>
              <a:rPr lang="en-US" sz="2800" b="1" dirty="0" smtClean="0">
                <a:latin typeface="Arial" pitchFamily="34" charset="0"/>
                <a:cs typeface="Arial" pitchFamily="34" charset="0"/>
              </a:rPr>
              <a:t>Notes to accounts</a:t>
            </a:r>
            <a:endParaRPr lang="en-US" sz="2800" b="1" dirty="0">
              <a:latin typeface="Arial" pitchFamily="34" charset="0"/>
              <a:cs typeface="Arial" pitchFamily="34" charset="0"/>
            </a:endParaRPr>
          </a:p>
        </p:txBody>
      </p:sp>
      <p:sp>
        <p:nvSpPr>
          <p:cNvPr id="3" name="Content Placeholder 2"/>
          <p:cNvSpPr>
            <a:spLocks noGrp="1"/>
          </p:cNvSpPr>
          <p:nvPr>
            <p:ph idx="1"/>
          </p:nvPr>
        </p:nvSpPr>
        <p:spPr>
          <a:xfrm>
            <a:off x="304800" y="1219200"/>
            <a:ext cx="8686800" cy="4860927"/>
          </a:xfrm>
        </p:spPr>
        <p:txBody>
          <a:bodyPr>
            <a:normAutofit fontScale="92500" lnSpcReduction="10000"/>
          </a:bodyPr>
          <a:lstStyle/>
          <a:p>
            <a:pPr>
              <a:buNone/>
            </a:pPr>
            <a:r>
              <a:rPr lang="en-US" sz="2400" dirty="0" smtClean="0">
                <a:latin typeface="Arial" pitchFamily="34" charset="0"/>
                <a:cs typeface="Arial" pitchFamily="34" charset="0"/>
              </a:rPr>
              <a:t>Notes to accounts shall disclose details of:</a:t>
            </a:r>
          </a:p>
          <a:p>
            <a:pPr marL="514350" indent="-514350">
              <a:buClr>
                <a:schemeClr val="accent2"/>
              </a:buClr>
              <a:buFont typeface="+mj-lt"/>
              <a:buAutoNum type="arabicPeriod"/>
            </a:pPr>
            <a:r>
              <a:rPr lang="en-US" sz="2400" dirty="0" smtClean="0">
                <a:latin typeface="Arial" pitchFamily="34" charset="0"/>
                <a:cs typeface="Arial" pitchFamily="34" charset="0"/>
              </a:rPr>
              <a:t>Significant  accounting policies</a:t>
            </a:r>
          </a:p>
          <a:p>
            <a:pPr marL="514350" indent="-514350">
              <a:buClr>
                <a:schemeClr val="accent2"/>
              </a:buClr>
              <a:buFont typeface="+mj-lt"/>
              <a:buAutoNum type="arabicPeriod"/>
            </a:pPr>
            <a:r>
              <a:rPr lang="en-US" sz="2400" dirty="0" smtClean="0">
                <a:latin typeface="Arial" pitchFamily="34" charset="0"/>
                <a:cs typeface="Arial" pitchFamily="34" charset="0"/>
              </a:rPr>
              <a:t>Share Capital</a:t>
            </a:r>
          </a:p>
          <a:p>
            <a:pPr marL="514350" indent="-514350">
              <a:buClr>
                <a:schemeClr val="accent2"/>
              </a:buClr>
              <a:buFont typeface="+mj-lt"/>
              <a:buAutoNum type="arabicPeriod"/>
            </a:pPr>
            <a:r>
              <a:rPr lang="en-US" sz="2400" dirty="0" smtClean="0">
                <a:latin typeface="Arial" pitchFamily="34" charset="0"/>
                <a:cs typeface="Arial" pitchFamily="34" charset="0"/>
              </a:rPr>
              <a:t>Reserves and Surplus</a:t>
            </a:r>
          </a:p>
          <a:p>
            <a:pPr marL="514350" indent="-514350">
              <a:buClr>
                <a:schemeClr val="accent2"/>
              </a:buClr>
              <a:buFont typeface="+mj-lt"/>
              <a:buAutoNum type="arabicPeriod"/>
            </a:pPr>
            <a:r>
              <a:rPr lang="en-US" sz="2400" dirty="0" smtClean="0">
                <a:latin typeface="Arial" pitchFamily="34" charset="0"/>
                <a:cs typeface="Arial" pitchFamily="34" charset="0"/>
              </a:rPr>
              <a:t>Long term borrowings</a:t>
            </a:r>
          </a:p>
          <a:p>
            <a:pPr marL="514350" indent="-514350">
              <a:buClr>
                <a:schemeClr val="accent2"/>
              </a:buClr>
              <a:buFont typeface="+mj-lt"/>
              <a:buAutoNum type="arabicPeriod"/>
            </a:pPr>
            <a:r>
              <a:rPr lang="en-US" sz="2400" dirty="0" smtClean="0">
                <a:latin typeface="Arial" pitchFamily="34" charset="0"/>
                <a:cs typeface="Arial" pitchFamily="34" charset="0"/>
              </a:rPr>
              <a:t>Other Long term liabilities</a:t>
            </a:r>
          </a:p>
          <a:p>
            <a:pPr marL="514350" indent="-514350">
              <a:buClr>
                <a:schemeClr val="accent2"/>
              </a:buClr>
              <a:buFont typeface="+mj-lt"/>
              <a:buAutoNum type="arabicPeriod"/>
            </a:pPr>
            <a:r>
              <a:rPr lang="en-US" sz="2400" dirty="0" smtClean="0">
                <a:latin typeface="Arial" pitchFamily="34" charset="0"/>
                <a:cs typeface="Arial" pitchFamily="34" charset="0"/>
              </a:rPr>
              <a:t>Long term provisions</a:t>
            </a:r>
          </a:p>
          <a:p>
            <a:pPr marL="514350" indent="-514350">
              <a:buClr>
                <a:schemeClr val="accent2"/>
              </a:buClr>
              <a:buFont typeface="+mj-lt"/>
              <a:buAutoNum type="arabicPeriod"/>
            </a:pPr>
            <a:r>
              <a:rPr lang="en-US" sz="2400" dirty="0" smtClean="0">
                <a:latin typeface="Arial" pitchFamily="34" charset="0"/>
                <a:cs typeface="Arial" pitchFamily="34" charset="0"/>
              </a:rPr>
              <a:t>Short-term borrowings</a:t>
            </a:r>
          </a:p>
          <a:p>
            <a:pPr marL="514350" indent="-514350">
              <a:buClr>
                <a:schemeClr val="accent2"/>
              </a:buClr>
              <a:buFont typeface="+mj-lt"/>
              <a:buAutoNum type="arabicPeriod"/>
            </a:pPr>
            <a:r>
              <a:rPr lang="en-US" sz="2400" dirty="0" smtClean="0">
                <a:latin typeface="Arial" pitchFamily="34" charset="0"/>
                <a:cs typeface="Arial" pitchFamily="34" charset="0"/>
              </a:rPr>
              <a:t>Other current liabilities</a:t>
            </a:r>
          </a:p>
          <a:p>
            <a:pPr marL="514350" indent="-514350">
              <a:buClr>
                <a:schemeClr val="accent2"/>
              </a:buClr>
              <a:buFont typeface="+mj-lt"/>
              <a:buAutoNum type="arabicPeriod"/>
            </a:pPr>
            <a:r>
              <a:rPr lang="en-US" sz="2400" dirty="0" smtClean="0">
                <a:latin typeface="Arial" pitchFamily="34" charset="0"/>
                <a:cs typeface="Arial" pitchFamily="34" charset="0"/>
              </a:rPr>
              <a:t>Short-term provisions</a:t>
            </a:r>
          </a:p>
          <a:p>
            <a:pPr marL="514350" indent="-514350">
              <a:buClr>
                <a:schemeClr val="accent2"/>
              </a:buClr>
              <a:buFont typeface="+mj-lt"/>
              <a:buAutoNum type="arabicPeriod"/>
            </a:pPr>
            <a:r>
              <a:rPr lang="en-US" sz="2400" dirty="0" smtClean="0">
                <a:latin typeface="Arial" pitchFamily="34" charset="0"/>
                <a:cs typeface="Arial" pitchFamily="34" charset="0"/>
              </a:rPr>
              <a:t>Tangible assets</a:t>
            </a:r>
          </a:p>
          <a:p>
            <a:pPr marL="514350" indent="-514350">
              <a:buClr>
                <a:schemeClr val="accent2"/>
              </a:buClr>
              <a:buFont typeface="+mj-lt"/>
              <a:buAutoNum type="arabicPeriod"/>
            </a:pPr>
            <a:r>
              <a:rPr lang="en-US" sz="2400" dirty="0" smtClean="0">
                <a:latin typeface="Arial" pitchFamily="34" charset="0"/>
                <a:cs typeface="Arial" pitchFamily="34" charset="0"/>
              </a:rPr>
              <a:t>Intangible assets</a:t>
            </a:r>
          </a:p>
          <a:p>
            <a:pPr marL="514350" indent="-514350">
              <a:buClr>
                <a:schemeClr val="accent2"/>
              </a:buClr>
              <a:buFont typeface="+mj-lt"/>
              <a:buAutoNum type="arabicPeriod"/>
            </a:pPr>
            <a:r>
              <a:rPr lang="en-US" sz="2400" dirty="0" smtClean="0">
                <a:latin typeface="Arial" pitchFamily="34" charset="0"/>
                <a:cs typeface="Arial" pitchFamily="34" charset="0"/>
              </a:rPr>
              <a:t>Non-current investments</a:t>
            </a:r>
            <a:endParaRPr lang="en-US" sz="2400" dirty="0">
              <a:latin typeface="Arial" pitchFamily="34" charset="0"/>
              <a:cs typeface="Arial" pitchFamily="34" charset="0"/>
            </a:endParaRPr>
          </a:p>
        </p:txBody>
      </p:sp>
      <p:sp>
        <p:nvSpPr>
          <p:cNvPr id="5" name="Slide Number Placeholder 3"/>
          <p:cNvSpPr txBox="1">
            <a:spLocks/>
          </p:cNvSpPr>
          <p:nvPr/>
        </p:nvSpPr>
        <p:spPr>
          <a:xfrm>
            <a:off x="7010400" y="6473952"/>
            <a:ext cx="1978152" cy="384048"/>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57200"/>
          </a:xfrm>
        </p:spPr>
        <p:txBody>
          <a:bodyPr>
            <a:noAutofit/>
          </a:bodyPr>
          <a:lstStyle/>
          <a:p>
            <a:pPr algn="ctr"/>
            <a:r>
              <a:rPr lang="en-US" sz="2800" b="1" dirty="0" smtClean="0">
                <a:latin typeface="Arial" pitchFamily="34" charset="0"/>
                <a:cs typeface="Arial" pitchFamily="34" charset="0"/>
              </a:rPr>
              <a:t>Notes to accounts</a:t>
            </a:r>
            <a:endParaRPr lang="en-US" sz="2800" b="1" dirty="0">
              <a:latin typeface="Arial" pitchFamily="34" charset="0"/>
              <a:cs typeface="Arial" pitchFamily="34" charset="0"/>
            </a:endParaRPr>
          </a:p>
        </p:txBody>
      </p:sp>
      <p:sp>
        <p:nvSpPr>
          <p:cNvPr id="3" name="Content Placeholder 2"/>
          <p:cNvSpPr>
            <a:spLocks noGrp="1"/>
          </p:cNvSpPr>
          <p:nvPr>
            <p:ph idx="1"/>
          </p:nvPr>
        </p:nvSpPr>
        <p:spPr>
          <a:xfrm>
            <a:off x="304800" y="1219200"/>
            <a:ext cx="8686800" cy="4860927"/>
          </a:xfrm>
        </p:spPr>
        <p:txBody>
          <a:bodyPr>
            <a:normAutofit fontScale="92500" lnSpcReduction="10000"/>
          </a:bodyPr>
          <a:lstStyle/>
          <a:p>
            <a:pPr marL="514350" indent="-514350">
              <a:buClr>
                <a:schemeClr val="accent2"/>
              </a:buClr>
              <a:buFont typeface="+mj-lt"/>
              <a:buAutoNum type="arabicPeriod" startAt="13"/>
            </a:pPr>
            <a:r>
              <a:rPr lang="en-US" sz="2400" dirty="0" smtClean="0">
                <a:latin typeface="Arial" pitchFamily="34" charset="0"/>
                <a:cs typeface="Arial" pitchFamily="34" charset="0"/>
              </a:rPr>
              <a:t>Other long term loans and advances</a:t>
            </a:r>
          </a:p>
          <a:p>
            <a:pPr marL="514350" indent="-514350">
              <a:buClr>
                <a:schemeClr val="accent2"/>
              </a:buClr>
              <a:buFont typeface="+mj-lt"/>
              <a:buAutoNum type="arabicPeriod" startAt="13"/>
            </a:pPr>
            <a:r>
              <a:rPr lang="en-US" sz="2400" dirty="0" smtClean="0">
                <a:latin typeface="Arial" pitchFamily="34" charset="0"/>
                <a:cs typeface="Arial" pitchFamily="34" charset="0"/>
              </a:rPr>
              <a:t>Other non-current assets</a:t>
            </a:r>
          </a:p>
          <a:p>
            <a:pPr marL="514350" indent="-514350">
              <a:buClr>
                <a:schemeClr val="accent2"/>
              </a:buClr>
              <a:buFont typeface="+mj-lt"/>
              <a:buAutoNum type="arabicPeriod" startAt="13"/>
            </a:pPr>
            <a:r>
              <a:rPr lang="en-US" sz="2400" dirty="0" smtClean="0">
                <a:latin typeface="Arial" pitchFamily="34" charset="0"/>
                <a:cs typeface="Arial" pitchFamily="34" charset="0"/>
              </a:rPr>
              <a:t>Current investments</a:t>
            </a:r>
          </a:p>
          <a:p>
            <a:pPr marL="514350" indent="-514350">
              <a:buClr>
                <a:schemeClr val="accent2"/>
              </a:buClr>
              <a:buFont typeface="+mj-lt"/>
              <a:buAutoNum type="arabicPeriod" startAt="13"/>
            </a:pPr>
            <a:r>
              <a:rPr lang="en-US" sz="2400" dirty="0" smtClean="0">
                <a:latin typeface="Arial" pitchFamily="34" charset="0"/>
                <a:cs typeface="Arial" pitchFamily="34" charset="0"/>
              </a:rPr>
              <a:t>Inventories</a:t>
            </a:r>
          </a:p>
          <a:p>
            <a:pPr marL="514350" indent="-514350">
              <a:buClr>
                <a:schemeClr val="accent2"/>
              </a:buClr>
              <a:buFont typeface="+mj-lt"/>
              <a:buAutoNum type="arabicPeriod" startAt="13"/>
            </a:pPr>
            <a:r>
              <a:rPr lang="en-US" sz="2400" dirty="0" smtClean="0">
                <a:latin typeface="Arial" pitchFamily="34" charset="0"/>
                <a:cs typeface="Arial" pitchFamily="34" charset="0"/>
              </a:rPr>
              <a:t>Trade receivables</a:t>
            </a:r>
          </a:p>
          <a:p>
            <a:pPr marL="514350" indent="-514350">
              <a:buClr>
                <a:schemeClr val="accent2"/>
              </a:buClr>
              <a:buFont typeface="+mj-lt"/>
              <a:buAutoNum type="arabicPeriod" startAt="13"/>
            </a:pPr>
            <a:r>
              <a:rPr lang="en-US" sz="2400" dirty="0" smtClean="0">
                <a:latin typeface="Arial" pitchFamily="34" charset="0"/>
                <a:cs typeface="Arial" pitchFamily="34" charset="0"/>
              </a:rPr>
              <a:t>Cash and cash equivalents</a:t>
            </a:r>
          </a:p>
          <a:p>
            <a:pPr marL="514350" indent="-514350">
              <a:buClr>
                <a:schemeClr val="accent2"/>
              </a:buClr>
              <a:buFont typeface="+mj-lt"/>
              <a:buAutoNum type="arabicPeriod" startAt="13"/>
            </a:pPr>
            <a:r>
              <a:rPr lang="en-US" sz="2400" dirty="0" smtClean="0">
                <a:latin typeface="Arial" pitchFamily="34" charset="0"/>
                <a:cs typeface="Arial" pitchFamily="34" charset="0"/>
              </a:rPr>
              <a:t>Short-term loans and advances</a:t>
            </a:r>
          </a:p>
          <a:p>
            <a:pPr marL="514350" indent="-514350">
              <a:buClr>
                <a:schemeClr val="accent2"/>
              </a:buClr>
              <a:buFont typeface="+mj-lt"/>
              <a:buAutoNum type="arabicPeriod" startAt="13"/>
            </a:pPr>
            <a:r>
              <a:rPr lang="en-US" sz="2400" dirty="0" smtClean="0">
                <a:latin typeface="Arial" pitchFamily="34" charset="0"/>
                <a:cs typeface="Arial" pitchFamily="34" charset="0"/>
              </a:rPr>
              <a:t>Other current assets</a:t>
            </a:r>
          </a:p>
          <a:p>
            <a:pPr marL="514350" indent="-514350">
              <a:buClr>
                <a:schemeClr val="accent2"/>
              </a:buClr>
              <a:buFont typeface="+mj-lt"/>
              <a:buAutoNum type="arabicPeriod" startAt="13"/>
            </a:pPr>
            <a:r>
              <a:rPr lang="en-US" sz="2400" dirty="0" smtClean="0">
                <a:latin typeface="Arial" pitchFamily="34" charset="0"/>
                <a:cs typeface="Arial" pitchFamily="34" charset="0"/>
              </a:rPr>
              <a:t>Contingent liabilities and commitments</a:t>
            </a:r>
          </a:p>
          <a:p>
            <a:pPr marL="514350" indent="-514350">
              <a:buClr>
                <a:schemeClr val="accent2"/>
              </a:buClr>
              <a:buFont typeface="+mj-lt"/>
              <a:buAutoNum type="arabicPeriod" startAt="13"/>
            </a:pPr>
            <a:r>
              <a:rPr lang="en-US" sz="2400" dirty="0" smtClean="0">
                <a:latin typeface="Arial" pitchFamily="34" charset="0"/>
                <a:cs typeface="Arial" pitchFamily="34" charset="0"/>
              </a:rPr>
              <a:t>Revenue from operations</a:t>
            </a:r>
          </a:p>
          <a:p>
            <a:pPr marL="514350" indent="-514350">
              <a:buClr>
                <a:schemeClr val="accent2"/>
              </a:buClr>
              <a:buFont typeface="+mj-lt"/>
              <a:buAutoNum type="arabicPeriod" startAt="13"/>
            </a:pPr>
            <a:r>
              <a:rPr lang="en-US" sz="2400" dirty="0" smtClean="0">
                <a:latin typeface="Arial" pitchFamily="34" charset="0"/>
                <a:cs typeface="Arial" pitchFamily="34" charset="0"/>
              </a:rPr>
              <a:t>Other Income</a:t>
            </a:r>
          </a:p>
          <a:p>
            <a:pPr marL="514350" indent="-514350">
              <a:buClr>
                <a:schemeClr val="accent2"/>
              </a:buClr>
              <a:buFont typeface="+mj-lt"/>
              <a:buAutoNum type="arabicPeriod" startAt="13"/>
            </a:pPr>
            <a:r>
              <a:rPr lang="en-US" sz="2400" dirty="0" smtClean="0">
                <a:latin typeface="Arial" pitchFamily="34" charset="0"/>
                <a:cs typeface="Arial" pitchFamily="34" charset="0"/>
              </a:rPr>
              <a:t>Cost of materials consumed</a:t>
            </a:r>
          </a:p>
          <a:p>
            <a:pPr marL="514350" indent="-514350">
              <a:buClr>
                <a:schemeClr val="accent2"/>
              </a:buClr>
              <a:buFont typeface="+mj-lt"/>
              <a:buAutoNum type="arabicPeriod" startAt="13"/>
            </a:pPr>
            <a:r>
              <a:rPr lang="en-US" sz="2400" dirty="0" smtClean="0">
                <a:latin typeface="Arial" pitchFamily="34" charset="0"/>
                <a:cs typeface="Arial" pitchFamily="34" charset="0"/>
              </a:rPr>
              <a:t>Purchase of traded goods</a:t>
            </a:r>
          </a:p>
          <a:p>
            <a:pPr marL="514350" indent="-514350">
              <a:buClr>
                <a:schemeClr val="accent2"/>
              </a:buClr>
              <a:buFont typeface="+mj-lt"/>
              <a:buAutoNum type="arabicPeriod" startAt="13"/>
            </a:pPr>
            <a:endParaRPr lang="en-US" sz="2400" dirty="0" smtClean="0">
              <a:latin typeface="Arial" pitchFamily="34" charset="0"/>
              <a:cs typeface="Arial" pitchFamily="34" charset="0"/>
            </a:endParaRPr>
          </a:p>
          <a:p>
            <a:pPr>
              <a:buNone/>
            </a:pPr>
            <a:endParaRPr lang="en-US" sz="2400" dirty="0" smtClean="0">
              <a:latin typeface="Arial" pitchFamily="34" charset="0"/>
              <a:cs typeface="Arial" pitchFamily="34" charset="0"/>
            </a:endParaRPr>
          </a:p>
          <a:p>
            <a:pPr>
              <a:buNone/>
            </a:pPr>
            <a:endParaRPr lang="en-US" sz="2400" dirty="0">
              <a:latin typeface="Arial" pitchFamily="34" charset="0"/>
              <a:cs typeface="Arial" pitchFamily="34" charset="0"/>
            </a:endParaRPr>
          </a:p>
        </p:txBody>
      </p:sp>
      <p:sp>
        <p:nvSpPr>
          <p:cNvPr id="5" name="Slide Number Placeholder 3"/>
          <p:cNvSpPr txBox="1">
            <a:spLocks/>
          </p:cNvSpPr>
          <p:nvPr/>
        </p:nvSpPr>
        <p:spPr>
          <a:xfrm>
            <a:off x="7010400" y="6473952"/>
            <a:ext cx="1978152" cy="384048"/>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57200"/>
          </a:xfrm>
        </p:spPr>
        <p:txBody>
          <a:bodyPr>
            <a:noAutofit/>
          </a:bodyPr>
          <a:lstStyle/>
          <a:p>
            <a:pPr algn="ctr"/>
            <a:r>
              <a:rPr lang="en-US" sz="2800" b="1" dirty="0" smtClean="0">
                <a:latin typeface="Arial" pitchFamily="34" charset="0"/>
                <a:cs typeface="Arial" pitchFamily="34" charset="0"/>
              </a:rPr>
              <a:t>Notes to accounts</a:t>
            </a:r>
            <a:endParaRPr lang="en-US" sz="2800" b="1" dirty="0">
              <a:latin typeface="Arial" pitchFamily="34" charset="0"/>
              <a:cs typeface="Arial" pitchFamily="34" charset="0"/>
            </a:endParaRPr>
          </a:p>
        </p:txBody>
      </p:sp>
      <p:sp>
        <p:nvSpPr>
          <p:cNvPr id="3" name="Content Placeholder 2"/>
          <p:cNvSpPr>
            <a:spLocks noGrp="1"/>
          </p:cNvSpPr>
          <p:nvPr>
            <p:ph idx="1"/>
          </p:nvPr>
        </p:nvSpPr>
        <p:spPr>
          <a:xfrm>
            <a:off x="304800" y="1219200"/>
            <a:ext cx="8686800" cy="4860927"/>
          </a:xfrm>
        </p:spPr>
        <p:txBody>
          <a:bodyPr>
            <a:normAutofit/>
          </a:bodyPr>
          <a:lstStyle/>
          <a:p>
            <a:pPr marL="465138" indent="-465138">
              <a:buClr>
                <a:schemeClr val="accent2"/>
              </a:buClr>
              <a:buFont typeface="+mj-lt"/>
              <a:buAutoNum type="arabicPeriod" startAt="26"/>
            </a:pPr>
            <a:r>
              <a:rPr lang="en-US" sz="2200" dirty="0" smtClean="0">
                <a:latin typeface="Arial" pitchFamily="34" charset="0"/>
                <a:cs typeface="Arial" pitchFamily="34" charset="0"/>
              </a:rPr>
              <a:t>Changes in inventories of finished goods, work-in-progress and stock-in-trade</a:t>
            </a:r>
          </a:p>
          <a:p>
            <a:pPr marL="465138" indent="-465138">
              <a:buClr>
                <a:schemeClr val="accent2"/>
              </a:buClr>
              <a:buFont typeface="+mj-lt"/>
              <a:buAutoNum type="arabicPeriod" startAt="26"/>
            </a:pPr>
            <a:r>
              <a:rPr lang="en-US" sz="2200" dirty="0" smtClean="0">
                <a:latin typeface="Arial" pitchFamily="34" charset="0"/>
                <a:cs typeface="Arial" pitchFamily="34" charset="0"/>
              </a:rPr>
              <a:t>Employee benefits expense</a:t>
            </a:r>
          </a:p>
          <a:p>
            <a:pPr marL="465138" indent="-465138">
              <a:buClr>
                <a:schemeClr val="accent2"/>
              </a:buClr>
              <a:buFont typeface="+mj-lt"/>
              <a:buAutoNum type="arabicPeriod" startAt="26"/>
            </a:pPr>
            <a:r>
              <a:rPr lang="en-US" sz="2200" dirty="0" smtClean="0">
                <a:latin typeface="Arial" pitchFamily="34" charset="0"/>
                <a:cs typeface="Arial" pitchFamily="34" charset="0"/>
              </a:rPr>
              <a:t>Finance cost</a:t>
            </a:r>
          </a:p>
          <a:p>
            <a:pPr marL="465138" indent="-465138">
              <a:buClr>
                <a:schemeClr val="accent2"/>
              </a:buClr>
              <a:buFont typeface="+mj-lt"/>
              <a:buAutoNum type="arabicPeriod" startAt="26"/>
            </a:pPr>
            <a:r>
              <a:rPr lang="en-US" sz="2200" dirty="0" smtClean="0">
                <a:latin typeface="Arial" pitchFamily="34" charset="0"/>
                <a:cs typeface="Arial" pitchFamily="34" charset="0"/>
              </a:rPr>
              <a:t>Other expenses</a:t>
            </a:r>
          </a:p>
          <a:p>
            <a:pPr marL="465138" indent="-465138">
              <a:buClr>
                <a:schemeClr val="accent2"/>
              </a:buClr>
              <a:buFont typeface="+mj-lt"/>
              <a:buAutoNum type="arabicPeriod" startAt="26"/>
            </a:pPr>
            <a:r>
              <a:rPr lang="en-US" sz="2200" dirty="0" smtClean="0">
                <a:latin typeface="Arial" pitchFamily="34" charset="0"/>
                <a:cs typeface="Arial" pitchFamily="34" charset="0"/>
              </a:rPr>
              <a:t>Exceptional items, if any</a:t>
            </a:r>
          </a:p>
          <a:p>
            <a:pPr marL="465138" indent="-465138">
              <a:buClr>
                <a:schemeClr val="accent2"/>
              </a:buClr>
              <a:buFont typeface="+mj-lt"/>
              <a:buAutoNum type="arabicPeriod" startAt="26"/>
            </a:pPr>
            <a:r>
              <a:rPr lang="en-US" sz="2200" dirty="0" smtClean="0">
                <a:latin typeface="Arial" pitchFamily="34" charset="0"/>
                <a:cs typeface="Arial" pitchFamily="34" charset="0"/>
              </a:rPr>
              <a:t>Extraordinary items, if any</a:t>
            </a:r>
          </a:p>
          <a:p>
            <a:pPr marL="465138" indent="-465138">
              <a:buClr>
                <a:schemeClr val="accent2"/>
              </a:buClr>
              <a:buFont typeface="+mj-lt"/>
              <a:buAutoNum type="arabicPeriod" startAt="26"/>
            </a:pPr>
            <a:r>
              <a:rPr lang="en-US" sz="2200" dirty="0" smtClean="0">
                <a:latin typeface="Arial" pitchFamily="34" charset="0"/>
                <a:cs typeface="Arial" pitchFamily="34" charset="0"/>
              </a:rPr>
              <a:t>Additional information to the financial statements.</a:t>
            </a:r>
          </a:p>
          <a:p>
            <a:pPr marL="514350" indent="-514350">
              <a:buFont typeface="+mj-lt"/>
              <a:buAutoNum type="arabicPeriod" startAt="26"/>
            </a:pPr>
            <a:endParaRPr lang="en-US" sz="2400" dirty="0">
              <a:latin typeface="Arial" pitchFamily="34" charset="0"/>
              <a:cs typeface="Arial" pitchFamily="34" charset="0"/>
            </a:endParaRPr>
          </a:p>
        </p:txBody>
      </p:sp>
      <p:sp>
        <p:nvSpPr>
          <p:cNvPr id="5" name="Slide Number Placeholder 3"/>
          <p:cNvSpPr txBox="1">
            <a:spLocks/>
          </p:cNvSpPr>
          <p:nvPr/>
        </p:nvSpPr>
        <p:spPr>
          <a:xfrm>
            <a:off x="7010400" y="6473952"/>
            <a:ext cx="1978152" cy="384048"/>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914400"/>
          </a:xfrm>
        </p:spPr>
        <p:txBody>
          <a:bodyPr>
            <a:normAutofit/>
          </a:bodyPr>
          <a:lstStyle/>
          <a:p>
            <a:pPr algn="ctr"/>
            <a:r>
              <a:rPr lang="en-US" sz="2800" b="1" dirty="0" smtClean="0">
                <a:latin typeface="Arial" pitchFamily="34" charset="0"/>
                <a:cs typeface="Arial" pitchFamily="34" charset="0"/>
              </a:rPr>
              <a:t>Computation Of operating Cycle</a:t>
            </a:r>
            <a:endParaRPr lang="en-US" sz="2800" b="1" dirty="0">
              <a:latin typeface="Arial" pitchFamily="34" charset="0"/>
              <a:cs typeface="Arial" pitchFamily="34" charset="0"/>
            </a:endParaRPr>
          </a:p>
        </p:txBody>
      </p:sp>
      <p:graphicFrame>
        <p:nvGraphicFramePr>
          <p:cNvPr id="5" name="Content Placeholder 4"/>
          <p:cNvGraphicFramePr>
            <a:graphicFrameLocks noGrp="1"/>
          </p:cNvGraphicFramePr>
          <p:nvPr>
            <p:ph idx="1"/>
          </p:nvPr>
        </p:nvGraphicFramePr>
        <p:xfrm>
          <a:off x="457200" y="1752600"/>
          <a:ext cx="8153400" cy="4140125"/>
        </p:xfrm>
        <a:graphic>
          <a:graphicData uri="http://schemas.openxmlformats.org/drawingml/2006/table">
            <a:tbl>
              <a:tblPr firstRow="1" bandRow="1">
                <a:tableStyleId>{5C22544A-7EE6-4342-B048-85BDC9FD1C3A}</a:tableStyleId>
              </a:tblPr>
              <a:tblGrid>
                <a:gridCol w="5410200"/>
                <a:gridCol w="2743200"/>
              </a:tblGrid>
              <a:tr h="618645">
                <a:tc>
                  <a:txBody>
                    <a:bodyPr/>
                    <a:lstStyle/>
                    <a:p>
                      <a:pPr algn="ctr"/>
                      <a:r>
                        <a:rPr lang="en-US" sz="2200" b="1" i="1" dirty="0" smtClean="0">
                          <a:latin typeface="Arial" pitchFamily="34" charset="0"/>
                          <a:cs typeface="Arial" pitchFamily="34" charset="0"/>
                        </a:rPr>
                        <a:t>Particulars</a:t>
                      </a:r>
                      <a:endParaRPr lang="en-US" sz="2200" b="1" i="1"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kern="1200" dirty="0" smtClean="0">
                          <a:solidFill>
                            <a:schemeClr val="dk1"/>
                          </a:solidFill>
                          <a:latin typeface="Arial" pitchFamily="34" charset="0"/>
                          <a:ea typeface="+mn-ea"/>
                          <a:cs typeface="Arial" pitchFamily="34" charset="0"/>
                        </a:rPr>
                        <a:t>Months</a:t>
                      </a:r>
                      <a:endParaRPr kumimoji="0" lang="en-US" sz="2000" kern="1200" dirty="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71955">
                <a:tc>
                  <a:txBody>
                    <a:bodyPr/>
                    <a:lstStyle/>
                    <a:p>
                      <a:r>
                        <a:rPr lang="en-US" sz="2000" dirty="0" smtClean="0">
                          <a:latin typeface="Arial" pitchFamily="34" charset="0"/>
                          <a:cs typeface="Arial" pitchFamily="34" charset="0"/>
                        </a:rPr>
                        <a:t>Holding</a:t>
                      </a:r>
                      <a:r>
                        <a:rPr lang="en-US" sz="2000" baseline="0" dirty="0" smtClean="0">
                          <a:latin typeface="Arial" pitchFamily="34" charset="0"/>
                          <a:cs typeface="Arial" pitchFamily="34" charset="0"/>
                        </a:rPr>
                        <a:t> period Raw Materials</a:t>
                      </a:r>
                      <a:endParaRPr lang="en-US" sz="20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rtl="0" eaLnBrk="1" latinLnBrk="0" hangingPunct="1">
                        <a:buNone/>
                      </a:pPr>
                      <a:r>
                        <a:rPr kumimoji="0" lang="en-US" sz="2000" kern="1200" dirty="0" smtClean="0">
                          <a:solidFill>
                            <a:schemeClr val="dk1"/>
                          </a:solidFill>
                          <a:latin typeface="Arial" pitchFamily="34" charset="0"/>
                          <a:ea typeface="+mn-ea"/>
                          <a:cs typeface="Arial" pitchFamily="34" charset="0"/>
                        </a:rPr>
                        <a:t> 5   months</a:t>
                      </a:r>
                      <a:endParaRPr kumimoji="0" lang="en-US" sz="2000" kern="1200" dirty="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915">
                <a:tc>
                  <a:txBody>
                    <a:bodyPr/>
                    <a:lstStyle/>
                    <a:p>
                      <a:r>
                        <a:rPr lang="en-US" sz="2000" dirty="0" smtClean="0">
                          <a:latin typeface="Arial" pitchFamily="34" charset="0"/>
                          <a:cs typeface="Arial" pitchFamily="34" charset="0"/>
                        </a:rPr>
                        <a:t>Holding period of finished products</a:t>
                      </a:r>
                      <a:endParaRPr lang="en-US" sz="20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kern="1200" dirty="0" smtClean="0">
                          <a:solidFill>
                            <a:schemeClr val="dk1"/>
                          </a:solidFill>
                          <a:latin typeface="Arial" pitchFamily="34" charset="0"/>
                          <a:ea typeface="+mn-ea"/>
                          <a:cs typeface="Arial" pitchFamily="34" charset="0"/>
                        </a:rPr>
                        <a:t> 4.5  months</a:t>
                      </a:r>
                      <a:endParaRPr kumimoji="0" lang="en-US" sz="2000" kern="1200" dirty="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a:txBody>
                    <a:bodyPr/>
                    <a:lstStyle/>
                    <a:p>
                      <a:r>
                        <a:rPr lang="en-US" sz="2000" dirty="0" smtClean="0">
                          <a:latin typeface="Arial" pitchFamily="34" charset="0"/>
                          <a:cs typeface="Arial" pitchFamily="34" charset="0"/>
                        </a:rPr>
                        <a:t>Production cycle</a:t>
                      </a:r>
                      <a:endParaRPr lang="en-US" sz="2000" dirty="0">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0" kern="1200" dirty="0" smtClean="0">
                          <a:solidFill>
                            <a:schemeClr val="dk1"/>
                          </a:solidFill>
                          <a:latin typeface="Arial" pitchFamily="34" charset="0"/>
                          <a:ea typeface="+mn-ea"/>
                          <a:cs typeface="Arial" pitchFamily="34" charset="0"/>
                        </a:rPr>
                        <a:t> 0.5  months</a:t>
                      </a:r>
                      <a:endParaRPr kumimoji="0" lang="en-US" sz="2000" b="0" kern="1200" dirty="0">
                        <a:solidFill>
                          <a:schemeClr val="dk1"/>
                        </a:solidFill>
                        <a:latin typeface="Arial" pitchFamily="34" charset="0"/>
                        <a:ea typeface="+mn-ea"/>
                        <a:cs typeface="Arial"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a:txBody>
                    <a:bodyPr/>
                    <a:lstStyle/>
                    <a:p>
                      <a:r>
                        <a:rPr lang="en-US" sz="2000" dirty="0" smtClean="0">
                          <a:latin typeface="Arial" pitchFamily="34" charset="0"/>
                          <a:cs typeface="Arial" pitchFamily="34" charset="0"/>
                        </a:rPr>
                        <a:t>Collection</a:t>
                      </a:r>
                      <a:r>
                        <a:rPr lang="en-US" sz="2000" baseline="0" dirty="0" smtClean="0">
                          <a:latin typeface="Arial" pitchFamily="34" charset="0"/>
                          <a:cs typeface="Arial" pitchFamily="34" charset="0"/>
                        </a:rPr>
                        <a:t> period of trade receivables</a:t>
                      </a:r>
                      <a:endParaRPr lang="en-US" sz="20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kern="1200" dirty="0" smtClean="0">
                          <a:solidFill>
                            <a:schemeClr val="dk1"/>
                          </a:solidFill>
                          <a:latin typeface="Arial" pitchFamily="34" charset="0"/>
                          <a:ea typeface="+mn-ea"/>
                          <a:cs typeface="Arial" pitchFamily="34" charset="0"/>
                        </a:rPr>
                        <a:t> 3    months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a:txBody>
                    <a:bodyPr/>
                    <a:lstStyle/>
                    <a:p>
                      <a:r>
                        <a:rPr lang="en-US" sz="2000" dirty="0" smtClean="0">
                          <a:latin typeface="Arial" pitchFamily="34" charset="0"/>
                          <a:cs typeface="Arial" pitchFamily="34" charset="0"/>
                        </a:rPr>
                        <a:t>Payment period of trade payables</a:t>
                      </a:r>
                      <a:endParaRPr lang="en-US" sz="20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kern="1200" dirty="0" smtClean="0">
                          <a:solidFill>
                            <a:schemeClr val="dk1"/>
                          </a:solidFill>
                          <a:latin typeface="Arial" pitchFamily="34" charset="0"/>
                          <a:ea typeface="+mn-ea"/>
                          <a:cs typeface="Arial" pitchFamily="34" charset="0"/>
                        </a:rPr>
                        <a:t> 3   months</a:t>
                      </a:r>
                      <a:endParaRPr kumimoji="0" lang="en-US" sz="2000" kern="1200" dirty="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a:txBody>
                    <a:bodyPr/>
                    <a:lstStyle/>
                    <a:p>
                      <a:r>
                        <a:rPr lang="en-US" sz="2000" b="1" dirty="0" smtClean="0">
                          <a:solidFill>
                            <a:srgbClr val="FF0000"/>
                          </a:solidFill>
                          <a:latin typeface="Arial" pitchFamily="34" charset="0"/>
                          <a:cs typeface="Arial" pitchFamily="34" charset="0"/>
                        </a:rPr>
                        <a:t>Gross Operating Cycle </a:t>
                      </a:r>
                      <a:endParaRPr lang="en-US" sz="2000" b="1" dirty="0">
                        <a:solidFill>
                          <a:srgbClr val="FF0000"/>
                        </a:solidFill>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latinLnBrk="0" hangingPunct="1"/>
                      <a:r>
                        <a:rPr kumimoji="0" lang="en-US" sz="2000" b="1" kern="1200" dirty="0" smtClean="0">
                          <a:solidFill>
                            <a:srgbClr val="FF0000"/>
                          </a:solidFill>
                          <a:latin typeface="Arial" pitchFamily="34" charset="0"/>
                          <a:ea typeface="+mn-ea"/>
                          <a:cs typeface="Arial" pitchFamily="34" charset="0"/>
                        </a:rPr>
                        <a:t>13 Months</a:t>
                      </a:r>
                      <a:endParaRPr kumimoji="0" lang="en-US" sz="2000" b="1" kern="1200" dirty="0">
                        <a:solidFill>
                          <a:srgbClr val="FF0000"/>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3525">
                <a:tc gridSpan="2">
                  <a:txBody>
                    <a:bodyPr/>
                    <a:lstStyle/>
                    <a:p>
                      <a:r>
                        <a:rPr lang="en-US" sz="2000" b="1" dirty="0" smtClean="0">
                          <a:latin typeface="Arial" pitchFamily="34" charset="0"/>
                          <a:cs typeface="Arial" pitchFamily="34" charset="0"/>
                        </a:rPr>
                        <a:t>Operating cycle means gross operating</a:t>
                      </a:r>
                      <a:r>
                        <a:rPr lang="en-US" sz="2000" b="1" baseline="0" dirty="0" smtClean="0">
                          <a:latin typeface="Arial" pitchFamily="34" charset="0"/>
                          <a:cs typeface="Arial" pitchFamily="34" charset="0"/>
                        </a:rPr>
                        <a:t> cycle. Payment </a:t>
                      </a:r>
                      <a:r>
                        <a:rPr lang="en-US" sz="2000" b="1" dirty="0" smtClean="0">
                          <a:latin typeface="Arial" pitchFamily="34" charset="0"/>
                          <a:cs typeface="Arial" pitchFamily="34" charset="0"/>
                        </a:rPr>
                        <a:t>period for trade payable is not deducted.</a:t>
                      </a:r>
                      <a:endParaRPr lang="en-US" sz="2000" b="1" dirty="0">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tcPr>
                </a:tc>
                <a:tc hMerge="1">
                  <a:txBody>
                    <a:bodyPr/>
                    <a:lstStyle/>
                    <a:p>
                      <a:pPr marL="0" algn="ctr" rtl="0" eaLnBrk="1" latinLnBrk="0" hangingPunct="1"/>
                      <a:endParaRPr kumimoji="0" lang="en-US" sz="2000" kern="1200" dirty="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a:p>
        </p:txBody>
      </p:sp>
      <p:sp>
        <p:nvSpPr>
          <p:cNvPr id="6" name="Slide Number Placeholder 3"/>
          <p:cNvSpPr txBox="1">
            <a:spLocks/>
          </p:cNvSpPr>
          <p:nvPr/>
        </p:nvSpPr>
        <p:spPr>
          <a:xfrm>
            <a:off x="7010400" y="6473952"/>
            <a:ext cx="1978152" cy="384048"/>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CA</a:t>
            </a:r>
            <a:r>
              <a:rPr kumimoji="0" lang="en-US" sz="1200" b="0" i="0" u="none" strike="noStrike" kern="1200" cap="none" spc="0" normalizeH="0" baseline="0" noProof="0" smtClean="0">
                <a:ln>
                  <a:noFill/>
                </a:ln>
                <a:solidFill>
                  <a:schemeClr val="accent1">
                    <a:shade val="75000"/>
                  </a:schemeClr>
                </a:solidFill>
                <a:effectLst/>
                <a:uLnTx/>
                <a:uFillTx/>
                <a:latin typeface="+mn-lt"/>
                <a:ea typeface="+mn-ea"/>
                <a:cs typeface="+mn-cs"/>
              </a:rPr>
              <a:t> </a:t>
            </a:r>
            <a:r>
              <a:rPr kumimoji="0" lang="en-US" sz="1200" b="0" i="0" u="none" strike="noStrike" kern="1200" cap="none" spc="0" normalizeH="0" baseline="0" noProof="0" smtClean="0">
                <a:ln>
                  <a:noFill/>
                </a:ln>
                <a:solidFill>
                  <a:schemeClr val="tx1"/>
                </a:solidFill>
                <a:effectLst/>
                <a:uLnTx/>
                <a:uFillTx/>
                <a:latin typeface="+mn-lt"/>
                <a:ea typeface="+mn-ea"/>
                <a:cs typeface="+mn-cs"/>
              </a:rPr>
              <a:t>Mahendra</a:t>
            </a:r>
            <a:r>
              <a:rPr kumimoji="0" lang="en-US" sz="1200" b="0" i="0" u="none" strike="noStrike" kern="1200" cap="none" spc="0" normalizeH="0" baseline="0" noProof="0" smtClean="0">
                <a:ln>
                  <a:noFill/>
                </a:ln>
                <a:solidFill>
                  <a:schemeClr val="accent1">
                    <a:shade val="75000"/>
                  </a:schemeClr>
                </a:solidFill>
                <a:effectLst/>
                <a:uLnTx/>
                <a:uFillTx/>
                <a:latin typeface="+mn-lt"/>
                <a:ea typeface="+mn-ea"/>
                <a:cs typeface="+mn-cs"/>
              </a:rPr>
              <a:t> </a:t>
            </a:r>
            <a:r>
              <a:rPr kumimoji="0" lang="en-US" sz="1200" b="0" i="0" u="none" strike="noStrike" kern="1200" cap="none" spc="0" normalizeH="0" baseline="0" noProof="0" smtClean="0">
                <a:ln>
                  <a:noFill/>
                </a:ln>
                <a:solidFill>
                  <a:schemeClr val="tx1"/>
                </a:solidFill>
                <a:effectLst/>
                <a:uLnTx/>
                <a:uFillTx/>
                <a:latin typeface="+mn-lt"/>
                <a:ea typeface="+mn-ea"/>
                <a:cs typeface="+mn-cs"/>
              </a:rPr>
              <a:t>Mechta</a:t>
            </a:r>
            <a:r>
              <a:rPr kumimoji="0" lang="en-US" sz="1200" b="0" i="0" u="none" strike="noStrike" kern="1200" cap="none" spc="0" normalizeH="0" baseline="0" noProof="0" smtClean="0">
                <a:ln>
                  <a:noFill/>
                </a:ln>
                <a:solidFill>
                  <a:schemeClr val="accent1">
                    <a:shade val="75000"/>
                  </a:schemeClr>
                </a:solidFill>
                <a:effectLst/>
                <a:uLnTx/>
                <a:uFillTx/>
                <a:latin typeface="+mn-lt"/>
                <a:ea typeface="+mn-ea"/>
                <a:cs typeface="+mn-cs"/>
              </a:rPr>
              <a:t> </a:t>
            </a:r>
            <a:fld id="{B6F15528-21DE-4FAA-801E-634DDDAF4B2B}" type="slidenum">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762000"/>
          </a:xfrm>
        </p:spPr>
        <p:txBody>
          <a:bodyPr>
            <a:normAutofit fontScale="90000"/>
          </a:bodyPr>
          <a:lstStyle/>
          <a:p>
            <a:pPr algn="ctr"/>
            <a:r>
              <a:rPr lang="en-US" sz="2800" b="1" dirty="0" smtClean="0">
                <a:latin typeface="Arial" pitchFamily="34" charset="0"/>
                <a:cs typeface="Arial" pitchFamily="34" charset="0"/>
              </a:rPr>
              <a:t>Weighted  average  raw  material  holding  period</a:t>
            </a:r>
            <a:endParaRPr lang="en-US" sz="2800" b="1" dirty="0">
              <a:latin typeface="Arial" pitchFamily="34" charset="0"/>
              <a:cs typeface="Arial" pitchFamily="34" charset="0"/>
            </a:endParaRPr>
          </a:p>
        </p:txBody>
      </p:sp>
      <p:graphicFrame>
        <p:nvGraphicFramePr>
          <p:cNvPr id="5" name="Content Placeholder 4"/>
          <p:cNvGraphicFramePr>
            <a:graphicFrameLocks noGrp="1"/>
          </p:cNvGraphicFramePr>
          <p:nvPr>
            <p:ph idx="1"/>
          </p:nvPr>
        </p:nvGraphicFramePr>
        <p:xfrm>
          <a:off x="304800" y="1219200"/>
          <a:ext cx="8686800" cy="5214090"/>
        </p:xfrm>
        <a:graphic>
          <a:graphicData uri="http://schemas.openxmlformats.org/drawingml/2006/table">
            <a:tbl>
              <a:tblPr firstRow="1" bandRow="1">
                <a:tableStyleId>{5C22544A-7EE6-4342-B048-85BDC9FD1C3A}</a:tableStyleId>
              </a:tblPr>
              <a:tblGrid>
                <a:gridCol w="1981200"/>
                <a:gridCol w="1493520"/>
                <a:gridCol w="1478280"/>
                <a:gridCol w="1143000"/>
                <a:gridCol w="2590800"/>
              </a:tblGrid>
              <a:tr h="1064788">
                <a:tc>
                  <a:txBody>
                    <a:bodyPr/>
                    <a:lstStyle/>
                    <a:p>
                      <a:pPr algn="ctr"/>
                      <a:r>
                        <a:rPr lang="en-US" sz="2200" i="1" dirty="0" smtClean="0">
                          <a:latin typeface="Arial" pitchFamily="34" charset="0"/>
                          <a:cs typeface="Arial" pitchFamily="34" charset="0"/>
                        </a:rPr>
                        <a:t>Raw material inventories</a:t>
                      </a:r>
                      <a:endParaRPr lang="en-US" sz="2200" i="1"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200" i="1" dirty="0" smtClean="0">
                          <a:latin typeface="Arial" pitchFamily="34" charset="0"/>
                          <a:cs typeface="Arial" pitchFamily="34" charset="0"/>
                        </a:rPr>
                        <a:t>Holding period</a:t>
                      </a:r>
                      <a:endParaRPr lang="en-US" sz="2200" i="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200" i="1" dirty="0" smtClean="0">
                          <a:latin typeface="Arial" pitchFamily="34" charset="0"/>
                          <a:cs typeface="Arial" pitchFamily="34" charset="0"/>
                        </a:rPr>
                        <a:t>Average inventory holding </a:t>
                      </a:r>
                      <a:endParaRPr lang="en-US" sz="2200" i="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200" i="1" dirty="0" smtClean="0">
                          <a:latin typeface="Arial" pitchFamily="34" charset="0"/>
                          <a:cs typeface="Arial" pitchFamily="34" charset="0"/>
                        </a:rPr>
                        <a:t>Weight</a:t>
                      </a:r>
                      <a:endParaRPr lang="en-US" sz="2200" i="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200" i="1" dirty="0" smtClean="0">
                          <a:latin typeface="Arial" pitchFamily="34" charset="0"/>
                          <a:cs typeface="Arial" pitchFamily="34" charset="0"/>
                        </a:rPr>
                        <a:t>Weighted average raw material holding period</a:t>
                      </a:r>
                      <a:endParaRPr lang="en-US" sz="2200" i="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686135">
                <a:tc>
                  <a:txBody>
                    <a:bodyPr/>
                    <a:lstStyle/>
                    <a:p>
                      <a:pPr algn="ctr"/>
                      <a:r>
                        <a:rPr lang="en-US" sz="2000" dirty="0" smtClean="0">
                          <a:latin typeface="Arial" pitchFamily="34" charset="0"/>
                          <a:cs typeface="Arial" pitchFamily="34" charset="0"/>
                        </a:rPr>
                        <a:t>RM 1</a:t>
                      </a:r>
                      <a:endParaRPr lang="en-US" sz="20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000" dirty="0" smtClean="0">
                          <a:latin typeface="Arial" pitchFamily="34" charset="0"/>
                          <a:cs typeface="Arial" pitchFamily="34" charset="0"/>
                        </a:rPr>
                        <a:t>5</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000" dirty="0" smtClean="0">
                          <a:latin typeface="Arial" pitchFamily="34" charset="0"/>
                          <a:cs typeface="Arial" pitchFamily="34" charset="0"/>
                        </a:rPr>
                        <a:t>300</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000" dirty="0" smtClean="0">
                          <a:latin typeface="Arial" pitchFamily="34" charset="0"/>
                          <a:cs typeface="Arial" pitchFamily="34" charset="0"/>
                        </a:rPr>
                        <a:t>15.92%</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000" dirty="0" smtClean="0">
                          <a:latin typeface="Arial" pitchFamily="34" charset="0"/>
                          <a:cs typeface="Arial" pitchFamily="34" charset="0"/>
                        </a:rPr>
                        <a:t>0.80</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686135">
                <a:tc>
                  <a:txBody>
                    <a:bodyPr/>
                    <a:lstStyle/>
                    <a:p>
                      <a:pPr algn="ctr"/>
                      <a:r>
                        <a:rPr lang="en-US" sz="2000" dirty="0" smtClean="0">
                          <a:latin typeface="Arial" pitchFamily="34" charset="0"/>
                          <a:cs typeface="Arial" pitchFamily="34" charset="0"/>
                        </a:rPr>
                        <a:t>RM 2</a:t>
                      </a:r>
                      <a:endParaRPr lang="en-US" sz="20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tcPr>
                </a:tc>
                <a:tc>
                  <a:txBody>
                    <a:bodyPr/>
                    <a:lstStyle/>
                    <a:p>
                      <a:pPr algn="ctr"/>
                      <a:r>
                        <a:rPr lang="en-US" sz="2000" dirty="0" smtClean="0">
                          <a:latin typeface="Arial" pitchFamily="34" charset="0"/>
                          <a:cs typeface="Arial" pitchFamily="34" charset="0"/>
                        </a:rPr>
                        <a:t>3</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000" dirty="0" smtClean="0">
                          <a:latin typeface="Arial" pitchFamily="34" charset="0"/>
                          <a:cs typeface="Arial" pitchFamily="34" charset="0"/>
                        </a:rPr>
                        <a:t>200</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000" dirty="0" smtClean="0">
                          <a:latin typeface="Arial" pitchFamily="34" charset="0"/>
                          <a:cs typeface="Arial" pitchFamily="34" charset="0"/>
                        </a:rPr>
                        <a:t>10.61%</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000" dirty="0" smtClean="0">
                          <a:latin typeface="Arial" pitchFamily="34" charset="0"/>
                          <a:cs typeface="Arial" pitchFamily="34" charset="0"/>
                        </a:rPr>
                        <a:t>0.32</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tcPr>
                </a:tc>
              </a:tr>
              <a:tr h="686135">
                <a:tc>
                  <a:txBody>
                    <a:bodyPr/>
                    <a:lstStyle/>
                    <a:p>
                      <a:pPr algn="ctr"/>
                      <a:r>
                        <a:rPr lang="en-US" sz="2000" dirty="0" smtClean="0">
                          <a:latin typeface="Arial" pitchFamily="34" charset="0"/>
                          <a:cs typeface="Arial" pitchFamily="34" charset="0"/>
                        </a:rPr>
                        <a:t>RM</a:t>
                      </a:r>
                      <a:r>
                        <a:rPr lang="en-US" sz="2000" baseline="0" dirty="0" smtClean="0">
                          <a:latin typeface="Arial" pitchFamily="34" charset="0"/>
                          <a:cs typeface="Arial" pitchFamily="34" charset="0"/>
                        </a:rPr>
                        <a:t> 3</a:t>
                      </a:r>
                      <a:endParaRPr lang="en-US" sz="20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tcPr>
                </a:tc>
                <a:tc>
                  <a:txBody>
                    <a:bodyPr/>
                    <a:lstStyle/>
                    <a:p>
                      <a:pPr algn="ctr"/>
                      <a:r>
                        <a:rPr lang="en-US" sz="2000" dirty="0" smtClean="0">
                          <a:latin typeface="Arial" pitchFamily="34" charset="0"/>
                          <a:cs typeface="Arial" pitchFamily="34" charset="0"/>
                        </a:rPr>
                        <a:t>2</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000" dirty="0" smtClean="0">
                          <a:latin typeface="Arial" pitchFamily="34" charset="0"/>
                          <a:cs typeface="Arial" pitchFamily="34" charset="0"/>
                        </a:rPr>
                        <a:t>100</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000" dirty="0" smtClean="0">
                          <a:latin typeface="Arial" pitchFamily="34" charset="0"/>
                          <a:cs typeface="Arial" pitchFamily="34" charset="0"/>
                        </a:rPr>
                        <a:t>5.31%</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000" dirty="0" smtClean="0">
                          <a:latin typeface="Arial" pitchFamily="34" charset="0"/>
                          <a:cs typeface="Arial" pitchFamily="34" charset="0"/>
                        </a:rPr>
                        <a:t>0.11</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tcPr>
                </a:tc>
              </a:tr>
              <a:tr h="686135">
                <a:tc>
                  <a:txBody>
                    <a:bodyPr/>
                    <a:lstStyle/>
                    <a:p>
                      <a:pPr algn="ctr"/>
                      <a:r>
                        <a:rPr lang="en-US" sz="2000" dirty="0" smtClean="0">
                          <a:latin typeface="Arial" pitchFamily="34" charset="0"/>
                          <a:cs typeface="Arial" pitchFamily="34" charset="0"/>
                        </a:rPr>
                        <a:t>RM 4</a:t>
                      </a:r>
                      <a:endParaRPr lang="en-US" sz="20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tcPr>
                </a:tc>
                <a:tc>
                  <a:txBody>
                    <a:bodyPr/>
                    <a:lstStyle/>
                    <a:p>
                      <a:pPr algn="ctr"/>
                      <a:r>
                        <a:rPr lang="en-US" sz="2000" dirty="0" smtClean="0">
                          <a:latin typeface="Arial" pitchFamily="34" charset="0"/>
                          <a:cs typeface="Arial" pitchFamily="34" charset="0"/>
                        </a:rPr>
                        <a:t>1</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000" dirty="0" smtClean="0">
                          <a:latin typeface="Arial" pitchFamily="34" charset="0"/>
                          <a:cs typeface="Arial" pitchFamily="34" charset="0"/>
                        </a:rPr>
                        <a:t>800</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000" dirty="0" smtClean="0">
                          <a:latin typeface="Arial" pitchFamily="34" charset="0"/>
                          <a:cs typeface="Arial" pitchFamily="34" charset="0"/>
                        </a:rPr>
                        <a:t>42.44%</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000" dirty="0" smtClean="0">
                          <a:latin typeface="Arial" pitchFamily="34" charset="0"/>
                          <a:cs typeface="Arial" pitchFamily="34" charset="0"/>
                        </a:rPr>
                        <a:t>0.42</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tcPr>
                </a:tc>
              </a:tr>
              <a:tr h="686135">
                <a:tc>
                  <a:txBody>
                    <a:bodyPr/>
                    <a:lstStyle/>
                    <a:p>
                      <a:pPr algn="ctr"/>
                      <a:r>
                        <a:rPr lang="en-US" sz="2000" dirty="0" smtClean="0">
                          <a:latin typeface="Arial" pitchFamily="34" charset="0"/>
                          <a:cs typeface="Arial" pitchFamily="34" charset="0"/>
                        </a:rPr>
                        <a:t>RM 5</a:t>
                      </a:r>
                      <a:endParaRPr lang="en-US" sz="20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1</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485</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25.73%</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0.26</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686135">
                <a:tc>
                  <a:txBody>
                    <a:bodyPr/>
                    <a:lstStyle/>
                    <a:p>
                      <a:pPr algn="ctr"/>
                      <a:endParaRPr lang="en-US" sz="20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000" dirty="0" smtClean="0">
                          <a:latin typeface="Arial" pitchFamily="34" charset="0"/>
                          <a:cs typeface="Arial" pitchFamily="34" charset="0"/>
                        </a:rPr>
                        <a:t>1885</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000" dirty="0" smtClean="0">
                          <a:latin typeface="Arial" pitchFamily="34" charset="0"/>
                          <a:cs typeface="Arial" pitchFamily="34" charset="0"/>
                        </a:rPr>
                        <a:t>1.90</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a:p>
        </p:txBody>
      </p:sp>
      <p:sp>
        <p:nvSpPr>
          <p:cNvPr id="6" name="Slide Number Placeholder 3"/>
          <p:cNvSpPr txBox="1">
            <a:spLocks/>
          </p:cNvSpPr>
          <p:nvPr/>
        </p:nvSpPr>
        <p:spPr>
          <a:xfrm>
            <a:off x="7010400" y="6473952"/>
            <a:ext cx="1978152" cy="384048"/>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CA</a:t>
            </a:r>
            <a:r>
              <a:rPr kumimoji="0" lang="en-US" sz="1200" b="0" i="0" u="none" strike="noStrike" kern="1200" cap="none" spc="0" normalizeH="0" baseline="0" noProof="0" smtClean="0">
                <a:ln>
                  <a:noFill/>
                </a:ln>
                <a:solidFill>
                  <a:schemeClr val="accent1">
                    <a:shade val="75000"/>
                  </a:schemeClr>
                </a:solidFill>
                <a:effectLst/>
                <a:uLnTx/>
                <a:uFillTx/>
                <a:latin typeface="+mn-lt"/>
                <a:ea typeface="+mn-ea"/>
                <a:cs typeface="+mn-cs"/>
              </a:rPr>
              <a:t> </a:t>
            </a:r>
            <a:r>
              <a:rPr kumimoji="0" lang="en-US" sz="1200" b="0" i="0" u="none" strike="noStrike" kern="1200" cap="none" spc="0" normalizeH="0" baseline="0" noProof="0" smtClean="0">
                <a:ln>
                  <a:noFill/>
                </a:ln>
                <a:solidFill>
                  <a:schemeClr val="tx1"/>
                </a:solidFill>
                <a:effectLst/>
                <a:uLnTx/>
                <a:uFillTx/>
                <a:latin typeface="+mn-lt"/>
                <a:ea typeface="+mn-ea"/>
                <a:cs typeface="+mn-cs"/>
              </a:rPr>
              <a:t>Mahendra</a:t>
            </a:r>
            <a:r>
              <a:rPr kumimoji="0" lang="en-US" sz="1200" b="0" i="0" u="none" strike="noStrike" kern="1200" cap="none" spc="0" normalizeH="0" baseline="0" noProof="0" smtClean="0">
                <a:ln>
                  <a:noFill/>
                </a:ln>
                <a:solidFill>
                  <a:schemeClr val="accent1">
                    <a:shade val="75000"/>
                  </a:schemeClr>
                </a:solidFill>
                <a:effectLst/>
                <a:uLnTx/>
                <a:uFillTx/>
                <a:latin typeface="+mn-lt"/>
                <a:ea typeface="+mn-ea"/>
                <a:cs typeface="+mn-cs"/>
              </a:rPr>
              <a:t> </a:t>
            </a:r>
            <a:r>
              <a:rPr kumimoji="0" lang="en-US" sz="1200" b="0" i="0" u="none" strike="noStrike" kern="1200" cap="none" spc="0" normalizeH="0" baseline="0" noProof="0" smtClean="0">
                <a:ln>
                  <a:noFill/>
                </a:ln>
                <a:solidFill>
                  <a:schemeClr val="tx1"/>
                </a:solidFill>
                <a:effectLst/>
                <a:uLnTx/>
                <a:uFillTx/>
                <a:latin typeface="+mn-lt"/>
                <a:ea typeface="+mn-ea"/>
                <a:cs typeface="+mn-cs"/>
              </a:rPr>
              <a:t>Mechta</a:t>
            </a:r>
            <a:r>
              <a:rPr kumimoji="0" lang="en-US" sz="1200" b="0" i="0" u="none" strike="noStrike" kern="1200" cap="none" spc="0" normalizeH="0" baseline="0" noProof="0" smtClean="0">
                <a:ln>
                  <a:noFill/>
                </a:ln>
                <a:solidFill>
                  <a:schemeClr val="accent1">
                    <a:shade val="75000"/>
                  </a:schemeClr>
                </a:solidFill>
                <a:effectLst/>
                <a:uLnTx/>
                <a:uFillTx/>
                <a:latin typeface="+mn-lt"/>
                <a:ea typeface="+mn-ea"/>
                <a:cs typeface="+mn-cs"/>
              </a:rPr>
              <a:t> </a:t>
            </a:r>
            <a:fld id="{B6F15528-21DE-4FAA-801E-634DDDAF4B2B}" type="slidenum">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914400"/>
          </a:xfrm>
        </p:spPr>
        <p:txBody>
          <a:bodyPr>
            <a:normAutofit/>
          </a:bodyPr>
          <a:lstStyle/>
          <a:p>
            <a:pPr algn="ctr"/>
            <a:r>
              <a:rPr lang="en-US" sz="2500" b="1" dirty="0" smtClean="0">
                <a:latin typeface="Arial" pitchFamily="34" charset="0"/>
                <a:cs typeface="Arial" pitchFamily="34" charset="0"/>
              </a:rPr>
              <a:t>WEIGHTED  AVERAGE  PRODUCTION  CYCLE</a:t>
            </a:r>
            <a:endParaRPr lang="en-US" sz="2500" b="1" dirty="0">
              <a:latin typeface="Arial" pitchFamily="34" charset="0"/>
              <a:cs typeface="Arial" pitchFamily="34" charset="0"/>
            </a:endParaRPr>
          </a:p>
        </p:txBody>
      </p:sp>
      <p:graphicFrame>
        <p:nvGraphicFramePr>
          <p:cNvPr id="5" name="Content Placeholder 4"/>
          <p:cNvGraphicFramePr>
            <a:graphicFrameLocks noGrp="1"/>
          </p:cNvGraphicFramePr>
          <p:nvPr>
            <p:ph idx="1"/>
          </p:nvPr>
        </p:nvGraphicFramePr>
        <p:xfrm>
          <a:off x="304800" y="1554164"/>
          <a:ext cx="8686800" cy="4608828"/>
        </p:xfrm>
        <a:graphic>
          <a:graphicData uri="http://schemas.openxmlformats.org/drawingml/2006/table">
            <a:tbl>
              <a:tblPr firstRow="1" bandRow="1">
                <a:tableStyleId>{5C22544A-7EE6-4342-B048-85BDC9FD1C3A}</a:tableStyleId>
              </a:tblPr>
              <a:tblGrid>
                <a:gridCol w="1676400"/>
                <a:gridCol w="1676400"/>
                <a:gridCol w="1524000"/>
                <a:gridCol w="1295400"/>
                <a:gridCol w="2514600"/>
              </a:tblGrid>
              <a:tr h="877887">
                <a:tc>
                  <a:txBody>
                    <a:bodyPr/>
                    <a:lstStyle/>
                    <a:p>
                      <a:pPr algn="ctr"/>
                      <a:r>
                        <a:rPr lang="en-US" sz="2200" i="1" dirty="0" smtClean="0">
                          <a:latin typeface="Arial" pitchFamily="34" charset="0"/>
                          <a:cs typeface="Arial" pitchFamily="34" charset="0"/>
                        </a:rPr>
                        <a:t>Production cycle</a:t>
                      </a:r>
                      <a:endParaRPr lang="en-US" sz="2200" i="1"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200" i="1" dirty="0" smtClean="0">
                          <a:latin typeface="Arial" pitchFamily="34" charset="0"/>
                          <a:cs typeface="Arial" pitchFamily="34" charset="0"/>
                        </a:rPr>
                        <a:t>Average production time</a:t>
                      </a:r>
                      <a:endParaRPr lang="en-US" sz="2200" i="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200" i="1" dirty="0" smtClean="0">
                          <a:latin typeface="Arial" pitchFamily="34" charset="0"/>
                          <a:cs typeface="Arial" pitchFamily="34" charset="0"/>
                        </a:rPr>
                        <a:t>Average Work-in-Progress</a:t>
                      </a:r>
                      <a:endParaRPr lang="en-US" sz="2200" i="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200" i="1" dirty="0" smtClean="0">
                          <a:latin typeface="Arial" pitchFamily="34" charset="0"/>
                          <a:cs typeface="Arial" pitchFamily="34" charset="0"/>
                        </a:rPr>
                        <a:t>Weight</a:t>
                      </a:r>
                      <a:endParaRPr lang="en-US" sz="2200" i="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200" i="1" dirty="0" smtClean="0">
                          <a:latin typeface="Arial" pitchFamily="34" charset="0"/>
                          <a:cs typeface="Arial" pitchFamily="34" charset="0"/>
                        </a:rPr>
                        <a:t>Weighted average production cycle</a:t>
                      </a:r>
                      <a:endParaRPr lang="en-US" sz="2200" i="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877887">
                <a:tc>
                  <a:txBody>
                    <a:bodyPr/>
                    <a:lstStyle/>
                    <a:p>
                      <a:pPr algn="ctr"/>
                      <a:r>
                        <a:rPr lang="en-US" sz="2000" dirty="0" smtClean="0">
                          <a:latin typeface="Arial" pitchFamily="34" charset="0"/>
                          <a:cs typeface="Arial" pitchFamily="34" charset="0"/>
                        </a:rPr>
                        <a:t>Pro  1</a:t>
                      </a:r>
                      <a:endParaRPr lang="en-US" sz="20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0.5</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500</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31.25%</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0.16</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7887">
                <a:tc>
                  <a:txBody>
                    <a:bodyPr/>
                    <a:lstStyle/>
                    <a:p>
                      <a:pPr algn="ctr"/>
                      <a:r>
                        <a:rPr lang="en-US" sz="2000" dirty="0" smtClean="0">
                          <a:latin typeface="Arial" pitchFamily="34" charset="0"/>
                          <a:cs typeface="Arial" pitchFamily="34" charset="0"/>
                        </a:rPr>
                        <a:t>Pro  2</a:t>
                      </a:r>
                      <a:endParaRPr lang="en-US" sz="20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0.75</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400</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25.00%</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0.19</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7887">
                <a:tc>
                  <a:txBody>
                    <a:bodyPr/>
                    <a:lstStyle/>
                    <a:p>
                      <a:pPr algn="ctr"/>
                      <a:r>
                        <a:rPr lang="en-US" sz="2000" dirty="0" smtClean="0">
                          <a:latin typeface="Arial" pitchFamily="34" charset="0"/>
                          <a:cs typeface="Arial" pitchFamily="34" charset="0"/>
                        </a:rPr>
                        <a:t>Pro  3</a:t>
                      </a:r>
                      <a:endParaRPr lang="en-US" sz="20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0.25</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700</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43.75%</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0.11</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7887">
                <a:tc>
                  <a:txBody>
                    <a:bodyPr/>
                    <a:lstStyle/>
                    <a:p>
                      <a:pPr algn="ctr"/>
                      <a:endParaRPr lang="en-US" sz="20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000" dirty="0" smtClean="0">
                          <a:latin typeface="Arial" pitchFamily="34" charset="0"/>
                          <a:cs typeface="Arial" pitchFamily="34" charset="0"/>
                        </a:rPr>
                        <a:t>1600</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000" dirty="0" smtClean="0">
                          <a:latin typeface="Arial" pitchFamily="34" charset="0"/>
                          <a:cs typeface="Arial" pitchFamily="34" charset="0"/>
                        </a:rPr>
                        <a:t>0.45</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a:p>
        </p:txBody>
      </p:sp>
      <p:sp>
        <p:nvSpPr>
          <p:cNvPr id="6" name="Slide Number Placeholder 3"/>
          <p:cNvSpPr txBox="1">
            <a:spLocks/>
          </p:cNvSpPr>
          <p:nvPr/>
        </p:nvSpPr>
        <p:spPr>
          <a:xfrm>
            <a:off x="7010400" y="6473952"/>
            <a:ext cx="1978152" cy="384048"/>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CA</a:t>
            </a:r>
            <a:r>
              <a:rPr kumimoji="0" lang="en-US" sz="1200" b="0" i="0" u="none" strike="noStrike" kern="1200" cap="none" spc="0" normalizeH="0" baseline="0" noProof="0" smtClean="0">
                <a:ln>
                  <a:noFill/>
                </a:ln>
                <a:solidFill>
                  <a:schemeClr val="accent1">
                    <a:shade val="75000"/>
                  </a:schemeClr>
                </a:solidFill>
                <a:effectLst/>
                <a:uLnTx/>
                <a:uFillTx/>
                <a:latin typeface="+mn-lt"/>
                <a:ea typeface="+mn-ea"/>
                <a:cs typeface="+mn-cs"/>
              </a:rPr>
              <a:t> </a:t>
            </a:r>
            <a:r>
              <a:rPr kumimoji="0" lang="en-US" sz="1200" b="0" i="0" u="none" strike="noStrike" kern="1200" cap="none" spc="0" normalizeH="0" baseline="0" noProof="0" smtClean="0">
                <a:ln>
                  <a:noFill/>
                </a:ln>
                <a:solidFill>
                  <a:schemeClr val="tx1"/>
                </a:solidFill>
                <a:effectLst/>
                <a:uLnTx/>
                <a:uFillTx/>
                <a:latin typeface="+mn-lt"/>
                <a:ea typeface="+mn-ea"/>
                <a:cs typeface="+mn-cs"/>
              </a:rPr>
              <a:t>Mahendra</a:t>
            </a:r>
            <a:r>
              <a:rPr kumimoji="0" lang="en-US" sz="1200" b="0" i="0" u="none" strike="noStrike" kern="1200" cap="none" spc="0" normalizeH="0" baseline="0" noProof="0" smtClean="0">
                <a:ln>
                  <a:noFill/>
                </a:ln>
                <a:solidFill>
                  <a:schemeClr val="accent1">
                    <a:shade val="75000"/>
                  </a:schemeClr>
                </a:solidFill>
                <a:effectLst/>
                <a:uLnTx/>
                <a:uFillTx/>
                <a:latin typeface="+mn-lt"/>
                <a:ea typeface="+mn-ea"/>
                <a:cs typeface="+mn-cs"/>
              </a:rPr>
              <a:t> </a:t>
            </a:r>
            <a:r>
              <a:rPr kumimoji="0" lang="en-US" sz="1200" b="0" i="0" u="none" strike="noStrike" kern="1200" cap="none" spc="0" normalizeH="0" baseline="0" noProof="0" smtClean="0">
                <a:ln>
                  <a:noFill/>
                </a:ln>
                <a:solidFill>
                  <a:schemeClr val="tx1"/>
                </a:solidFill>
                <a:effectLst/>
                <a:uLnTx/>
                <a:uFillTx/>
                <a:latin typeface="+mn-lt"/>
                <a:ea typeface="+mn-ea"/>
                <a:cs typeface="+mn-cs"/>
              </a:rPr>
              <a:t>Mechta</a:t>
            </a:r>
            <a:r>
              <a:rPr kumimoji="0" lang="en-US" sz="1200" b="0" i="0" u="none" strike="noStrike" kern="1200" cap="none" spc="0" normalizeH="0" baseline="0" noProof="0" smtClean="0">
                <a:ln>
                  <a:noFill/>
                </a:ln>
                <a:solidFill>
                  <a:schemeClr val="accent1">
                    <a:shade val="75000"/>
                  </a:schemeClr>
                </a:solidFill>
                <a:effectLst/>
                <a:uLnTx/>
                <a:uFillTx/>
                <a:latin typeface="+mn-lt"/>
                <a:ea typeface="+mn-ea"/>
                <a:cs typeface="+mn-cs"/>
              </a:rPr>
              <a:t> </a:t>
            </a:r>
            <a:fld id="{B6F15528-21DE-4FAA-801E-634DDDAF4B2B}" type="slidenum">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914400"/>
          </a:xfrm>
        </p:spPr>
        <p:txBody>
          <a:bodyPr>
            <a:normAutofit/>
          </a:bodyPr>
          <a:lstStyle/>
          <a:p>
            <a:pPr algn="ctr"/>
            <a:r>
              <a:rPr lang="en-US" sz="2500" b="1" dirty="0" smtClean="0">
                <a:latin typeface="Arial" pitchFamily="34" charset="0"/>
                <a:cs typeface="Arial" pitchFamily="34" charset="0"/>
              </a:rPr>
              <a:t>Weighted  average  finished  goods  holding  period</a:t>
            </a:r>
            <a:endParaRPr lang="en-US" sz="2500" b="1" dirty="0">
              <a:latin typeface="Arial" pitchFamily="34" charset="0"/>
              <a:cs typeface="Arial" pitchFamily="34" charset="0"/>
            </a:endParaRPr>
          </a:p>
        </p:txBody>
      </p:sp>
      <p:graphicFrame>
        <p:nvGraphicFramePr>
          <p:cNvPr id="5" name="Content Placeholder 4"/>
          <p:cNvGraphicFramePr>
            <a:graphicFrameLocks noGrp="1"/>
          </p:cNvGraphicFramePr>
          <p:nvPr>
            <p:ph idx="1"/>
          </p:nvPr>
        </p:nvGraphicFramePr>
        <p:xfrm>
          <a:off x="228600" y="1219200"/>
          <a:ext cx="8686800" cy="5181600"/>
        </p:xfrm>
        <a:graphic>
          <a:graphicData uri="http://schemas.openxmlformats.org/drawingml/2006/table">
            <a:tbl>
              <a:tblPr firstRow="1" bandRow="1">
                <a:tableStyleId>{5C22544A-7EE6-4342-B048-85BDC9FD1C3A}</a:tableStyleId>
              </a:tblPr>
              <a:tblGrid>
                <a:gridCol w="1295400"/>
                <a:gridCol w="1295400"/>
                <a:gridCol w="1219200"/>
                <a:gridCol w="1371600"/>
                <a:gridCol w="1143000"/>
                <a:gridCol w="2362200"/>
              </a:tblGrid>
              <a:tr h="1036320">
                <a:tc>
                  <a:txBody>
                    <a:bodyPr/>
                    <a:lstStyle/>
                    <a:p>
                      <a:pPr algn="ctr"/>
                      <a:r>
                        <a:rPr lang="en-US" sz="2000" i="1" dirty="0" smtClean="0">
                          <a:latin typeface="Arial" pitchFamily="34" charset="0"/>
                          <a:cs typeface="Arial" pitchFamily="34" charset="0"/>
                        </a:rPr>
                        <a:t>Finished  Goods</a:t>
                      </a:r>
                      <a:endParaRPr lang="en-US" sz="2000" i="1"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000" i="1" dirty="0" smtClean="0">
                          <a:latin typeface="Arial" pitchFamily="34" charset="0"/>
                          <a:cs typeface="Arial" pitchFamily="34" charset="0"/>
                        </a:rPr>
                        <a:t>Related Work-in-Progress</a:t>
                      </a:r>
                      <a:endParaRPr lang="en-US" sz="2000" i="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000" i="1" dirty="0" smtClean="0">
                          <a:latin typeface="Arial" pitchFamily="34" charset="0"/>
                          <a:cs typeface="Arial" pitchFamily="34" charset="0"/>
                        </a:rPr>
                        <a:t>Average holding period</a:t>
                      </a:r>
                      <a:endParaRPr lang="en-US" sz="2000" i="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000" i="1" dirty="0" smtClean="0">
                          <a:latin typeface="Arial" pitchFamily="34" charset="0"/>
                          <a:cs typeface="Arial" pitchFamily="34" charset="0"/>
                        </a:rPr>
                        <a:t>Average inventory</a:t>
                      </a:r>
                      <a:endParaRPr lang="en-US" sz="2000" i="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000" i="1" dirty="0" smtClean="0">
                          <a:latin typeface="Arial" pitchFamily="34" charset="0"/>
                          <a:cs typeface="Arial" pitchFamily="34" charset="0"/>
                        </a:rPr>
                        <a:t>Weight</a:t>
                      </a:r>
                      <a:endParaRPr lang="en-US" sz="2000" i="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000" i="1" dirty="0" smtClean="0">
                          <a:latin typeface="Arial" pitchFamily="34" charset="0"/>
                          <a:cs typeface="Arial" pitchFamily="34" charset="0"/>
                        </a:rPr>
                        <a:t>Weighted average finished goods holding period</a:t>
                      </a:r>
                      <a:endParaRPr lang="en-US" sz="2000" i="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036320">
                <a:tc>
                  <a:txBody>
                    <a:bodyPr/>
                    <a:lstStyle/>
                    <a:p>
                      <a:pPr algn="ctr"/>
                      <a:r>
                        <a:rPr lang="en-US" sz="2000" dirty="0" smtClean="0">
                          <a:latin typeface="Arial" pitchFamily="34" charset="0"/>
                          <a:cs typeface="Arial" pitchFamily="34" charset="0"/>
                        </a:rPr>
                        <a:t>FG  1</a:t>
                      </a:r>
                      <a:endParaRPr lang="en-US" sz="20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P 1</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5</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1000</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31.25%</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1.56</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36320">
                <a:tc>
                  <a:txBody>
                    <a:bodyPr/>
                    <a:lstStyle/>
                    <a:p>
                      <a:pPr algn="ctr"/>
                      <a:r>
                        <a:rPr lang="en-US" sz="2000" dirty="0" smtClean="0">
                          <a:latin typeface="Arial" pitchFamily="34" charset="0"/>
                          <a:cs typeface="Arial" pitchFamily="34" charset="0"/>
                        </a:rPr>
                        <a:t>FG  2</a:t>
                      </a:r>
                      <a:endParaRPr lang="en-US" sz="20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P 2</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4</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1200</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37.50%</a:t>
                      </a:r>
                      <a:endParaRPr lang="en-US" sz="20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1.50</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36320">
                <a:tc>
                  <a:txBody>
                    <a:bodyPr/>
                    <a:lstStyle/>
                    <a:p>
                      <a:pPr algn="ctr"/>
                      <a:r>
                        <a:rPr lang="en-US" sz="2000" dirty="0" smtClean="0">
                          <a:latin typeface="Arial" pitchFamily="34" charset="0"/>
                          <a:cs typeface="Arial" pitchFamily="34" charset="0"/>
                        </a:rPr>
                        <a:t>FG  3</a:t>
                      </a:r>
                      <a:endParaRPr lang="en-US" sz="20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P 3</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3</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1000</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31.25%</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0.94</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36320">
                <a:tc>
                  <a:txBody>
                    <a:bodyPr/>
                    <a:lstStyle/>
                    <a:p>
                      <a:pPr algn="ctr"/>
                      <a:endParaRPr lang="en-US" sz="20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000" dirty="0" smtClean="0">
                          <a:latin typeface="Arial" pitchFamily="34" charset="0"/>
                          <a:cs typeface="Arial" pitchFamily="34" charset="0"/>
                        </a:rPr>
                        <a:t>3200</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000" dirty="0" smtClean="0">
                          <a:latin typeface="Arial" pitchFamily="34" charset="0"/>
                          <a:cs typeface="Arial" pitchFamily="34" charset="0"/>
                        </a:rPr>
                        <a:t>100%</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000" dirty="0" smtClean="0">
                          <a:latin typeface="Arial" pitchFamily="34" charset="0"/>
                          <a:cs typeface="Arial" pitchFamily="34" charset="0"/>
                        </a:rPr>
                        <a:t>4.00</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a:p>
        </p:txBody>
      </p:sp>
      <p:sp>
        <p:nvSpPr>
          <p:cNvPr id="6" name="Slide Number Placeholder 3"/>
          <p:cNvSpPr txBox="1">
            <a:spLocks/>
          </p:cNvSpPr>
          <p:nvPr/>
        </p:nvSpPr>
        <p:spPr>
          <a:xfrm>
            <a:off x="7010400" y="6473952"/>
            <a:ext cx="1978152" cy="384048"/>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CA</a:t>
            </a:r>
            <a:r>
              <a:rPr kumimoji="0" lang="en-US" sz="1200" b="0" i="0" u="none" strike="noStrike" kern="1200" cap="none" spc="0" normalizeH="0" baseline="0" noProof="0" smtClean="0">
                <a:ln>
                  <a:noFill/>
                </a:ln>
                <a:solidFill>
                  <a:schemeClr val="accent1">
                    <a:shade val="75000"/>
                  </a:schemeClr>
                </a:solidFill>
                <a:effectLst/>
                <a:uLnTx/>
                <a:uFillTx/>
                <a:latin typeface="+mn-lt"/>
                <a:ea typeface="+mn-ea"/>
                <a:cs typeface="+mn-cs"/>
              </a:rPr>
              <a:t> </a:t>
            </a:r>
            <a:r>
              <a:rPr kumimoji="0" lang="en-US" sz="1200" b="0" i="0" u="none" strike="noStrike" kern="1200" cap="none" spc="0" normalizeH="0" baseline="0" noProof="0" smtClean="0">
                <a:ln>
                  <a:noFill/>
                </a:ln>
                <a:solidFill>
                  <a:schemeClr val="tx1"/>
                </a:solidFill>
                <a:effectLst/>
                <a:uLnTx/>
                <a:uFillTx/>
                <a:latin typeface="+mn-lt"/>
                <a:ea typeface="+mn-ea"/>
                <a:cs typeface="+mn-cs"/>
              </a:rPr>
              <a:t>Mahendra</a:t>
            </a:r>
            <a:r>
              <a:rPr kumimoji="0" lang="en-US" sz="1200" b="0" i="0" u="none" strike="noStrike" kern="1200" cap="none" spc="0" normalizeH="0" baseline="0" noProof="0" smtClean="0">
                <a:ln>
                  <a:noFill/>
                </a:ln>
                <a:solidFill>
                  <a:schemeClr val="accent1">
                    <a:shade val="75000"/>
                  </a:schemeClr>
                </a:solidFill>
                <a:effectLst/>
                <a:uLnTx/>
                <a:uFillTx/>
                <a:latin typeface="+mn-lt"/>
                <a:ea typeface="+mn-ea"/>
                <a:cs typeface="+mn-cs"/>
              </a:rPr>
              <a:t> </a:t>
            </a:r>
            <a:r>
              <a:rPr kumimoji="0" lang="en-US" sz="1200" b="0" i="0" u="none" strike="noStrike" kern="1200" cap="none" spc="0" normalizeH="0" baseline="0" noProof="0" smtClean="0">
                <a:ln>
                  <a:noFill/>
                </a:ln>
                <a:solidFill>
                  <a:schemeClr val="tx1"/>
                </a:solidFill>
                <a:effectLst/>
                <a:uLnTx/>
                <a:uFillTx/>
                <a:latin typeface="+mn-lt"/>
                <a:ea typeface="+mn-ea"/>
                <a:cs typeface="+mn-cs"/>
              </a:rPr>
              <a:t>Mechta</a:t>
            </a:r>
            <a:r>
              <a:rPr kumimoji="0" lang="en-US" sz="1200" b="0" i="0" u="none" strike="noStrike" kern="1200" cap="none" spc="0" normalizeH="0" baseline="0" noProof="0" smtClean="0">
                <a:ln>
                  <a:noFill/>
                </a:ln>
                <a:solidFill>
                  <a:schemeClr val="accent1">
                    <a:shade val="75000"/>
                  </a:schemeClr>
                </a:solidFill>
                <a:effectLst/>
                <a:uLnTx/>
                <a:uFillTx/>
                <a:latin typeface="+mn-lt"/>
                <a:ea typeface="+mn-ea"/>
                <a:cs typeface="+mn-cs"/>
              </a:rPr>
              <a:t> </a:t>
            </a:r>
            <a:fld id="{B6F15528-21DE-4FAA-801E-634DDDAF4B2B}" type="slidenum">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304800"/>
            <a:ext cx="8686800" cy="685800"/>
          </a:xfrm>
        </p:spPr>
        <p:txBody>
          <a:bodyPr>
            <a:normAutofit/>
          </a:bodyPr>
          <a:lstStyle/>
          <a:p>
            <a:pPr algn="ctr"/>
            <a:r>
              <a:rPr lang="en-US" dirty="0" smtClean="0"/>
              <a:t>Salient Features</a:t>
            </a:r>
            <a:endParaRPr lang="en-US" dirty="0"/>
          </a:p>
        </p:txBody>
      </p:sp>
      <p:sp>
        <p:nvSpPr>
          <p:cNvPr id="3" name="Content Placeholder 2"/>
          <p:cNvSpPr>
            <a:spLocks noGrp="1"/>
          </p:cNvSpPr>
          <p:nvPr>
            <p:ph idx="1"/>
          </p:nvPr>
        </p:nvSpPr>
        <p:spPr>
          <a:xfrm>
            <a:off x="457200" y="1295400"/>
            <a:ext cx="8229600" cy="5279136"/>
          </a:xfrm>
        </p:spPr>
        <p:txBody>
          <a:bodyPr>
            <a:normAutofit/>
          </a:bodyPr>
          <a:lstStyle/>
          <a:p>
            <a:pPr algn="just">
              <a:buClr>
                <a:srgbClr val="8F5A0B"/>
              </a:buClr>
              <a:buFont typeface="Wingdings" pitchFamily="2" charset="2"/>
              <a:buChar char="Ø"/>
            </a:pPr>
            <a:r>
              <a:rPr lang="en-US" sz="2400" dirty="0" smtClean="0">
                <a:latin typeface="Arial" pitchFamily="34" charset="0"/>
                <a:cs typeface="Arial" pitchFamily="34" charset="0"/>
              </a:rPr>
              <a:t>All assets and liabilities are classified into current and non-current categories which are at par with the requirements of </a:t>
            </a:r>
            <a:r>
              <a:rPr lang="en-US" sz="2400" dirty="0" err="1" smtClean="0">
                <a:latin typeface="Arial" pitchFamily="34" charset="0"/>
                <a:cs typeface="Arial" pitchFamily="34" charset="0"/>
              </a:rPr>
              <a:t>Ind</a:t>
            </a:r>
            <a:r>
              <a:rPr lang="en-US" sz="2400" dirty="0" smtClean="0">
                <a:latin typeface="Arial" pitchFamily="34" charset="0"/>
                <a:cs typeface="Arial" pitchFamily="34" charset="0"/>
              </a:rPr>
              <a:t> AS 1.</a:t>
            </a:r>
          </a:p>
          <a:p>
            <a:pPr algn="just">
              <a:buClr>
                <a:srgbClr val="8F5A0B"/>
              </a:buClr>
            </a:pPr>
            <a:endParaRPr lang="en-US" sz="2400" dirty="0" smtClean="0">
              <a:latin typeface="Arial" pitchFamily="34" charset="0"/>
              <a:cs typeface="Arial" pitchFamily="34" charset="0"/>
            </a:endParaRPr>
          </a:p>
          <a:p>
            <a:pPr algn="just">
              <a:buClr>
                <a:srgbClr val="8F5A0B"/>
              </a:buClr>
              <a:buFont typeface="Wingdings" pitchFamily="2" charset="2"/>
              <a:buChar char="Ø"/>
            </a:pPr>
            <a:r>
              <a:rPr lang="en-US" sz="2400" dirty="0" smtClean="0">
                <a:latin typeface="Arial" pitchFamily="34" charset="0"/>
                <a:cs typeface="Arial" pitchFamily="34" charset="0"/>
              </a:rPr>
              <a:t>The alternative and rarely used horizontal form of Balance Sheet is deleted.</a:t>
            </a:r>
          </a:p>
          <a:p>
            <a:pPr algn="just">
              <a:buClr>
                <a:srgbClr val="8F5A0B"/>
              </a:buClr>
            </a:pPr>
            <a:endParaRPr lang="en-US" sz="2400" dirty="0" smtClean="0">
              <a:latin typeface="Arial" pitchFamily="34" charset="0"/>
              <a:cs typeface="Arial" pitchFamily="34" charset="0"/>
            </a:endParaRPr>
          </a:p>
          <a:p>
            <a:pPr algn="just">
              <a:buClr>
                <a:srgbClr val="8F5A0B"/>
              </a:buClr>
              <a:buFont typeface="Wingdings" pitchFamily="2" charset="2"/>
              <a:buChar char="Ø"/>
            </a:pPr>
            <a:r>
              <a:rPr lang="en-US" sz="2400" dirty="0" smtClean="0">
                <a:latin typeface="Arial" pitchFamily="34" charset="0"/>
                <a:cs typeface="Arial" pitchFamily="34" charset="0"/>
              </a:rPr>
              <a:t>“Schedules” are now replaced by “Notes To Accounts”.</a:t>
            </a:r>
          </a:p>
          <a:p>
            <a:pPr algn="just">
              <a:buClr>
                <a:srgbClr val="8F5A0B"/>
              </a:buClr>
              <a:buNone/>
            </a:pPr>
            <a:endParaRPr lang="en-US" sz="2400" dirty="0" smtClean="0">
              <a:latin typeface="Arial" pitchFamily="34" charset="0"/>
              <a:cs typeface="Arial" pitchFamily="34" charset="0"/>
            </a:endParaRPr>
          </a:p>
          <a:p>
            <a:pPr algn="just">
              <a:buClr>
                <a:srgbClr val="8F5A0B"/>
              </a:buClr>
              <a:buFont typeface="Wingdings" pitchFamily="2" charset="2"/>
              <a:buChar char="Ø"/>
            </a:pPr>
            <a:r>
              <a:rPr lang="en-US" sz="2400" dirty="0" smtClean="0">
                <a:latin typeface="Arial" pitchFamily="34" charset="0"/>
                <a:cs typeface="Arial" pitchFamily="34" charset="0"/>
              </a:rPr>
              <a:t>Disclosure of shareholder holding more than 5% shares specifying the number of share held.</a:t>
            </a:r>
          </a:p>
          <a:p>
            <a:pPr algn="just"/>
            <a:endParaRPr lang="en-US" sz="2400" dirty="0" smtClean="0">
              <a:latin typeface="Perpetua" pitchFamily="18" charset="0"/>
            </a:endParaRPr>
          </a:p>
          <a:p>
            <a:endParaRPr lang="en-US" sz="2400" dirty="0">
              <a:latin typeface="Perpetua" pitchFamily="18" charset="0"/>
            </a:endParaRPr>
          </a:p>
        </p:txBody>
      </p:sp>
      <p:sp>
        <p:nvSpPr>
          <p:cNvPr id="7" name="Slide Number Placeholder 3"/>
          <p:cNvSpPr txBox="1">
            <a:spLocks/>
          </p:cNvSpPr>
          <p:nvPr/>
        </p:nvSpPr>
        <p:spPr>
          <a:xfrm>
            <a:off x="7318248" y="6473952"/>
            <a:ext cx="1673352" cy="384048"/>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rmAutofit/>
          </a:bodyPr>
          <a:lstStyle/>
          <a:p>
            <a:pPr algn="ctr"/>
            <a:r>
              <a:rPr lang="en-US" sz="2500" b="1" dirty="0" smtClean="0">
                <a:latin typeface="Arial" pitchFamily="34" charset="0"/>
                <a:cs typeface="Arial" pitchFamily="34" charset="0"/>
              </a:rPr>
              <a:t>WEIGHTED  AVERAGE  COLLECTION  PERIOD</a:t>
            </a:r>
            <a:endParaRPr lang="en-US" sz="2500" b="1" dirty="0">
              <a:latin typeface="Arial" pitchFamily="34" charset="0"/>
              <a:cs typeface="Arial" pitchFamily="34" charset="0"/>
            </a:endParaRPr>
          </a:p>
        </p:txBody>
      </p:sp>
      <p:graphicFrame>
        <p:nvGraphicFramePr>
          <p:cNvPr id="5" name="Content Placeholder 4"/>
          <p:cNvGraphicFramePr>
            <a:graphicFrameLocks noGrp="1"/>
          </p:cNvGraphicFramePr>
          <p:nvPr>
            <p:ph idx="1"/>
          </p:nvPr>
        </p:nvGraphicFramePr>
        <p:xfrm>
          <a:off x="228600" y="1295400"/>
          <a:ext cx="8763000" cy="5050406"/>
        </p:xfrm>
        <a:graphic>
          <a:graphicData uri="http://schemas.openxmlformats.org/drawingml/2006/table">
            <a:tbl>
              <a:tblPr firstRow="1" bandRow="1">
                <a:tableStyleId>{5C22544A-7EE6-4342-B048-85BDC9FD1C3A}</a:tableStyleId>
              </a:tblPr>
              <a:tblGrid>
                <a:gridCol w="1752600"/>
                <a:gridCol w="630322"/>
                <a:gridCol w="1460500"/>
                <a:gridCol w="1614236"/>
                <a:gridCol w="1076157"/>
                <a:gridCol w="2229185"/>
              </a:tblGrid>
              <a:tr h="1219199">
                <a:tc gridSpan="2">
                  <a:txBody>
                    <a:bodyPr/>
                    <a:lstStyle/>
                    <a:p>
                      <a:pPr algn="ctr"/>
                      <a:r>
                        <a:rPr lang="en-US" sz="2000" i="1" dirty="0" smtClean="0">
                          <a:latin typeface="Arial" pitchFamily="34" charset="0"/>
                          <a:cs typeface="Arial" pitchFamily="34" charset="0"/>
                        </a:rPr>
                        <a:t>Trade  Receivables</a:t>
                      </a:r>
                      <a:endParaRPr lang="en-US" sz="2000" i="1"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US" dirty="0"/>
                    </a:p>
                  </a:txBody>
                  <a:tcPr/>
                </a:tc>
                <a:tc>
                  <a:txBody>
                    <a:bodyPr/>
                    <a:lstStyle/>
                    <a:p>
                      <a:pPr algn="ctr"/>
                      <a:r>
                        <a:rPr lang="en-US" sz="2000" i="1" dirty="0" smtClean="0">
                          <a:latin typeface="Arial" pitchFamily="34" charset="0"/>
                          <a:cs typeface="Arial" pitchFamily="34" charset="0"/>
                        </a:rPr>
                        <a:t>Collection Period</a:t>
                      </a:r>
                      <a:endParaRPr lang="en-US" sz="2000" i="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000" i="1" dirty="0" smtClean="0">
                          <a:latin typeface="Arial" pitchFamily="34" charset="0"/>
                          <a:cs typeface="Arial" pitchFamily="34" charset="0"/>
                        </a:rPr>
                        <a:t>Average receivables</a:t>
                      </a:r>
                      <a:endParaRPr lang="en-US" sz="2000" i="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000" i="1" dirty="0" smtClean="0">
                          <a:latin typeface="Arial" pitchFamily="34" charset="0"/>
                          <a:cs typeface="Arial" pitchFamily="34" charset="0"/>
                        </a:rPr>
                        <a:t>Weight</a:t>
                      </a:r>
                      <a:endParaRPr lang="en-US" sz="2000" i="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000" i="1" dirty="0" smtClean="0">
                          <a:latin typeface="Arial" pitchFamily="34" charset="0"/>
                          <a:cs typeface="Arial" pitchFamily="34" charset="0"/>
                        </a:rPr>
                        <a:t>Weighted average collection period</a:t>
                      </a:r>
                      <a:endParaRPr lang="en-US" sz="2000" i="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346441">
                <a:tc>
                  <a:txBody>
                    <a:bodyPr/>
                    <a:lstStyle/>
                    <a:p>
                      <a:r>
                        <a:rPr lang="en-US" sz="1800" dirty="0" smtClean="0">
                          <a:latin typeface="Arial" pitchFamily="34" charset="0"/>
                          <a:cs typeface="Arial" pitchFamily="34" charset="0"/>
                        </a:rPr>
                        <a:t>Wholesalers having net worth  </a:t>
                      </a:r>
                      <a:r>
                        <a:rPr lang="en-US" sz="1800" b="1" dirty="0" smtClean="0">
                          <a:latin typeface="Arial" pitchFamily="34" charset="0"/>
                          <a:cs typeface="Arial" pitchFamily="34" charset="0"/>
                        </a:rPr>
                        <a:t>&gt;</a:t>
                      </a:r>
                      <a:r>
                        <a:rPr lang="en-US" sz="1800" dirty="0" smtClean="0">
                          <a:latin typeface="Arial" pitchFamily="34" charset="0"/>
                          <a:cs typeface="Arial" pitchFamily="34" charset="0"/>
                        </a:rPr>
                        <a:t> Rs.10000 </a:t>
                      </a:r>
                      <a:endParaRPr lang="en-US" sz="18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latin typeface="Arial" pitchFamily="34" charset="0"/>
                          <a:cs typeface="Arial" pitchFamily="34" charset="0"/>
                        </a:rPr>
                        <a:t>TR1</a:t>
                      </a:r>
                      <a:endParaRPr lang="en-US" sz="1800" dirty="0">
                        <a:latin typeface="Arial" pitchFamily="34" charset="0"/>
                        <a:cs typeface="Arial"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latin typeface="Arial" pitchFamily="34" charset="0"/>
                          <a:cs typeface="Arial" pitchFamily="34" charset="0"/>
                        </a:rPr>
                        <a:t>3</a:t>
                      </a:r>
                      <a:endParaRPr lang="en-US" sz="1800" dirty="0">
                        <a:latin typeface="Arial" pitchFamily="34" charset="0"/>
                        <a:cs typeface="Arial"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latin typeface="Arial" pitchFamily="34" charset="0"/>
                          <a:cs typeface="Arial" pitchFamily="34" charset="0"/>
                        </a:rPr>
                        <a:t>1100</a:t>
                      </a:r>
                      <a:endParaRPr lang="en-US" sz="1800" dirty="0">
                        <a:latin typeface="Arial" pitchFamily="34" charset="0"/>
                        <a:cs typeface="Arial"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latin typeface="Arial" pitchFamily="34" charset="0"/>
                          <a:cs typeface="Arial" pitchFamily="34" charset="0"/>
                        </a:rPr>
                        <a:t>35.48%</a:t>
                      </a:r>
                      <a:endParaRPr lang="en-US" sz="1800" dirty="0">
                        <a:latin typeface="Arial" pitchFamily="34" charset="0"/>
                        <a:cs typeface="Arial"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latin typeface="Arial" pitchFamily="34" charset="0"/>
                          <a:cs typeface="Arial" pitchFamily="34" charset="0"/>
                        </a:rPr>
                        <a:t>1.06</a:t>
                      </a:r>
                      <a:endParaRPr lang="en-US" sz="1800" dirty="0">
                        <a:latin typeface="Arial" pitchFamily="34" charset="0"/>
                        <a:cs typeface="Arial" pitchFamily="34" charset="0"/>
                      </a:endParaRPr>
                    </a:p>
                  </a:txBody>
                  <a:tcPr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53121">
                <a:tc>
                  <a:txBody>
                    <a:bodyPr/>
                    <a:lstStyle/>
                    <a:p>
                      <a:r>
                        <a:rPr lang="en-US" sz="1800" dirty="0" smtClean="0">
                          <a:latin typeface="Arial" pitchFamily="34" charset="0"/>
                          <a:cs typeface="Arial" pitchFamily="34" charset="0"/>
                        </a:rPr>
                        <a:t>Wholesalers having net worth  </a:t>
                      </a:r>
                      <a:r>
                        <a:rPr lang="en-US" sz="1800" b="1" dirty="0" smtClean="0">
                          <a:latin typeface="Arial" pitchFamily="34" charset="0"/>
                          <a:cs typeface="Arial" pitchFamily="34" charset="0"/>
                        </a:rPr>
                        <a:t>&lt;</a:t>
                      </a:r>
                      <a:r>
                        <a:rPr lang="en-US" sz="1800" dirty="0" smtClean="0">
                          <a:latin typeface="Arial" pitchFamily="34" charset="0"/>
                          <a:cs typeface="Arial" pitchFamily="34" charset="0"/>
                        </a:rPr>
                        <a:t> Rs.10000</a:t>
                      </a:r>
                      <a:endParaRPr lang="en-US" sz="18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latin typeface="Arial" pitchFamily="34" charset="0"/>
                          <a:cs typeface="Arial" pitchFamily="34" charset="0"/>
                        </a:rPr>
                        <a:t>TR2</a:t>
                      </a:r>
                      <a:endParaRPr lang="en-US" sz="1800" dirty="0">
                        <a:latin typeface="Arial" pitchFamily="34" charset="0"/>
                        <a:cs typeface="Arial"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latin typeface="Arial" pitchFamily="34" charset="0"/>
                          <a:cs typeface="Arial" pitchFamily="34" charset="0"/>
                        </a:rPr>
                        <a:t>4</a:t>
                      </a:r>
                      <a:endParaRPr lang="en-US" sz="1800" dirty="0">
                        <a:latin typeface="Arial" pitchFamily="34" charset="0"/>
                        <a:cs typeface="Arial"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latin typeface="Arial" pitchFamily="34" charset="0"/>
                          <a:cs typeface="Arial" pitchFamily="34" charset="0"/>
                        </a:rPr>
                        <a:t>2000</a:t>
                      </a:r>
                      <a:endParaRPr lang="en-US" sz="1800" dirty="0">
                        <a:latin typeface="Arial" pitchFamily="34" charset="0"/>
                        <a:cs typeface="Arial"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latin typeface="Arial" pitchFamily="34" charset="0"/>
                          <a:cs typeface="Arial" pitchFamily="34" charset="0"/>
                        </a:rPr>
                        <a:t>64.52%</a:t>
                      </a:r>
                      <a:endParaRPr lang="en-US" sz="1800" dirty="0">
                        <a:latin typeface="Arial" pitchFamily="34" charset="0"/>
                        <a:cs typeface="Arial"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latin typeface="Arial" pitchFamily="34" charset="0"/>
                          <a:cs typeface="Arial" pitchFamily="34" charset="0"/>
                        </a:rPr>
                        <a:t>2.58</a:t>
                      </a:r>
                      <a:endParaRPr lang="en-US" sz="1800" dirty="0">
                        <a:latin typeface="Arial" pitchFamily="34" charset="0"/>
                        <a:cs typeface="Arial" pitchFamily="34" charset="0"/>
                      </a:endParaRPr>
                    </a:p>
                  </a:txBody>
                  <a:tcPr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31645">
                <a:tc>
                  <a:txBody>
                    <a:bodyPr/>
                    <a:lstStyle/>
                    <a:p>
                      <a:endParaRPr lang="en-US" sz="18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8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lang="en-US" sz="1800" dirty="0">
                        <a:latin typeface="Arial" pitchFamily="34" charset="0"/>
                        <a:cs typeface="Arial"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800" dirty="0" smtClean="0">
                          <a:latin typeface="Arial" pitchFamily="34" charset="0"/>
                          <a:cs typeface="Arial" pitchFamily="34" charset="0"/>
                        </a:rPr>
                        <a:t>3100</a:t>
                      </a:r>
                      <a:endParaRPr lang="en-US" sz="1800" dirty="0">
                        <a:latin typeface="Arial" pitchFamily="34" charset="0"/>
                        <a:cs typeface="Arial"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lang="en-US" sz="1800" dirty="0">
                        <a:latin typeface="Arial" pitchFamily="34" charset="0"/>
                        <a:cs typeface="Arial"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800" dirty="0" smtClean="0">
                          <a:latin typeface="Arial" pitchFamily="34" charset="0"/>
                          <a:cs typeface="Arial" pitchFamily="34" charset="0"/>
                        </a:rPr>
                        <a:t>3.65</a:t>
                      </a:r>
                      <a:endParaRPr lang="en-US" sz="1800" dirty="0">
                        <a:latin typeface="Arial" pitchFamily="34" charset="0"/>
                        <a:cs typeface="Arial" pitchFamily="34" charset="0"/>
                      </a:endParaRPr>
                    </a:p>
                  </a:txBody>
                  <a:tcPr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50</a:t>
            </a:fld>
            <a:endParaRPr lang="en-US"/>
          </a:p>
        </p:txBody>
      </p:sp>
      <p:sp>
        <p:nvSpPr>
          <p:cNvPr id="6" name="Slide Number Placeholder 3"/>
          <p:cNvSpPr txBox="1">
            <a:spLocks/>
          </p:cNvSpPr>
          <p:nvPr/>
        </p:nvSpPr>
        <p:spPr>
          <a:xfrm>
            <a:off x="7010400" y="6473952"/>
            <a:ext cx="1978152" cy="384048"/>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CA</a:t>
            </a:r>
            <a:r>
              <a:rPr kumimoji="0" lang="en-US" sz="1200" b="0" i="0" u="none" strike="noStrike" kern="1200" cap="none" spc="0" normalizeH="0" baseline="0" noProof="0" smtClean="0">
                <a:ln>
                  <a:noFill/>
                </a:ln>
                <a:solidFill>
                  <a:schemeClr val="accent1">
                    <a:shade val="75000"/>
                  </a:schemeClr>
                </a:solidFill>
                <a:effectLst/>
                <a:uLnTx/>
                <a:uFillTx/>
                <a:latin typeface="+mn-lt"/>
                <a:ea typeface="+mn-ea"/>
                <a:cs typeface="+mn-cs"/>
              </a:rPr>
              <a:t> </a:t>
            </a:r>
            <a:r>
              <a:rPr kumimoji="0" lang="en-US" sz="1200" b="0" i="0" u="none" strike="noStrike" kern="1200" cap="none" spc="0" normalizeH="0" baseline="0" noProof="0" smtClean="0">
                <a:ln>
                  <a:noFill/>
                </a:ln>
                <a:solidFill>
                  <a:schemeClr val="tx1"/>
                </a:solidFill>
                <a:effectLst/>
                <a:uLnTx/>
                <a:uFillTx/>
                <a:latin typeface="+mn-lt"/>
                <a:ea typeface="+mn-ea"/>
                <a:cs typeface="+mn-cs"/>
              </a:rPr>
              <a:t>Mahendra</a:t>
            </a:r>
            <a:r>
              <a:rPr kumimoji="0" lang="en-US" sz="1200" b="0" i="0" u="none" strike="noStrike" kern="1200" cap="none" spc="0" normalizeH="0" baseline="0" noProof="0" smtClean="0">
                <a:ln>
                  <a:noFill/>
                </a:ln>
                <a:solidFill>
                  <a:schemeClr val="accent1">
                    <a:shade val="75000"/>
                  </a:schemeClr>
                </a:solidFill>
                <a:effectLst/>
                <a:uLnTx/>
                <a:uFillTx/>
                <a:latin typeface="+mn-lt"/>
                <a:ea typeface="+mn-ea"/>
                <a:cs typeface="+mn-cs"/>
              </a:rPr>
              <a:t> </a:t>
            </a:r>
            <a:r>
              <a:rPr kumimoji="0" lang="en-US" sz="1200" b="0" i="0" u="none" strike="noStrike" kern="1200" cap="none" spc="0" normalizeH="0" baseline="0" noProof="0" smtClean="0">
                <a:ln>
                  <a:noFill/>
                </a:ln>
                <a:solidFill>
                  <a:schemeClr val="tx1"/>
                </a:solidFill>
                <a:effectLst/>
                <a:uLnTx/>
                <a:uFillTx/>
                <a:latin typeface="+mn-lt"/>
                <a:ea typeface="+mn-ea"/>
                <a:cs typeface="+mn-cs"/>
              </a:rPr>
              <a:t>Mechta</a:t>
            </a:r>
            <a:r>
              <a:rPr kumimoji="0" lang="en-US" sz="1200" b="0" i="0" u="none" strike="noStrike" kern="1200" cap="none" spc="0" normalizeH="0" baseline="0" noProof="0" smtClean="0">
                <a:ln>
                  <a:noFill/>
                </a:ln>
                <a:solidFill>
                  <a:schemeClr val="accent1">
                    <a:shade val="75000"/>
                  </a:schemeClr>
                </a:solidFill>
                <a:effectLst/>
                <a:uLnTx/>
                <a:uFillTx/>
                <a:latin typeface="+mn-lt"/>
                <a:ea typeface="+mn-ea"/>
                <a:cs typeface="+mn-cs"/>
              </a:rPr>
              <a:t> </a:t>
            </a:r>
            <a:fld id="{B6F15528-21DE-4FAA-801E-634DDDAF4B2B}" type="slidenum">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04800" y="990600"/>
          <a:ext cx="8686800" cy="3352800"/>
        </p:xfrm>
        <a:graphic>
          <a:graphicData uri="http://schemas.openxmlformats.org/drawingml/2006/table">
            <a:tbl>
              <a:tblPr firstRow="1" bandRow="1">
                <a:tableStyleId>{5C22544A-7EE6-4342-B048-85BDC9FD1C3A}</a:tableStyleId>
              </a:tblPr>
              <a:tblGrid>
                <a:gridCol w="7162800"/>
                <a:gridCol w="1524000"/>
              </a:tblGrid>
              <a:tr h="558800">
                <a:tc>
                  <a:txBody>
                    <a:bodyPr/>
                    <a:lstStyle/>
                    <a:p>
                      <a:r>
                        <a:rPr lang="en-US" sz="2200" i="1" dirty="0" smtClean="0">
                          <a:latin typeface="Arial" pitchFamily="34" charset="0"/>
                          <a:cs typeface="Arial" pitchFamily="34" charset="0"/>
                        </a:rPr>
                        <a:t>Summary</a:t>
                      </a:r>
                      <a:endParaRPr lang="en-US" sz="2200" i="1" dirty="0">
                        <a:latin typeface="Arial" pitchFamily="34" charset="0"/>
                        <a:cs typeface="Arial" pitchFamily="34" charset="0"/>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200" i="1" dirty="0" smtClean="0">
                          <a:latin typeface="Arial" pitchFamily="34" charset="0"/>
                          <a:cs typeface="Arial" pitchFamily="34" charset="0"/>
                        </a:rPr>
                        <a:t>Months</a:t>
                      </a:r>
                      <a:endParaRPr lang="en-US" sz="2200" i="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558800">
                <a:tc>
                  <a:txBody>
                    <a:bodyPr/>
                    <a:lstStyle/>
                    <a:p>
                      <a:r>
                        <a:rPr lang="en-US" sz="2000" dirty="0" smtClean="0">
                          <a:latin typeface="Arial" pitchFamily="34" charset="0"/>
                          <a:cs typeface="Arial" pitchFamily="34" charset="0"/>
                        </a:rPr>
                        <a:t>Weighted average</a:t>
                      </a:r>
                      <a:r>
                        <a:rPr lang="en-US" sz="2000" baseline="0" dirty="0" smtClean="0">
                          <a:latin typeface="Arial" pitchFamily="34" charset="0"/>
                          <a:cs typeface="Arial" pitchFamily="34" charset="0"/>
                        </a:rPr>
                        <a:t> raw material holding period</a:t>
                      </a:r>
                      <a:endParaRPr lang="en-US" sz="2000" dirty="0">
                        <a:latin typeface="Arial" pitchFamily="34" charset="0"/>
                        <a:cs typeface="Arial"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1.90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8800">
                <a:tc>
                  <a:txBody>
                    <a:bodyPr/>
                    <a:lstStyle/>
                    <a:p>
                      <a:r>
                        <a:rPr lang="en-US" sz="2000" dirty="0" smtClean="0">
                          <a:latin typeface="Arial" pitchFamily="34" charset="0"/>
                          <a:cs typeface="Arial" pitchFamily="34" charset="0"/>
                        </a:rPr>
                        <a:t>Weighted average production cycle</a:t>
                      </a:r>
                      <a:endParaRPr lang="en-US" sz="2000" dirty="0">
                        <a:latin typeface="Arial" pitchFamily="34" charset="0"/>
                        <a:cs typeface="Arial"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0.45</a:t>
                      </a:r>
                      <a:endParaRPr lang="en-US" sz="20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8800">
                <a:tc>
                  <a:txBody>
                    <a:bodyPr/>
                    <a:lstStyle/>
                    <a:p>
                      <a:r>
                        <a:rPr lang="en-US" sz="2000" dirty="0" smtClean="0">
                          <a:latin typeface="Arial" pitchFamily="34" charset="0"/>
                          <a:cs typeface="Arial" pitchFamily="34" charset="0"/>
                        </a:rPr>
                        <a:t>Weighted average finished goods holding period</a:t>
                      </a:r>
                      <a:endParaRPr lang="en-US" sz="2000" dirty="0">
                        <a:latin typeface="Arial" pitchFamily="34" charset="0"/>
                        <a:cs typeface="Arial"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4.00</a:t>
                      </a:r>
                      <a:endParaRPr lang="en-US" sz="20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8800">
                <a:tc>
                  <a:txBody>
                    <a:bodyPr/>
                    <a:lstStyle/>
                    <a:p>
                      <a:r>
                        <a:rPr lang="en-US" sz="2000" dirty="0" smtClean="0">
                          <a:latin typeface="Arial" pitchFamily="34" charset="0"/>
                          <a:cs typeface="Arial" pitchFamily="34" charset="0"/>
                        </a:rPr>
                        <a:t>Weighted average collection period</a:t>
                      </a:r>
                      <a:endParaRPr lang="en-US" sz="2000" dirty="0">
                        <a:latin typeface="Arial" pitchFamily="34" charset="0"/>
                        <a:cs typeface="Arial"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Arial" pitchFamily="34" charset="0"/>
                          <a:cs typeface="Arial" pitchFamily="34" charset="0"/>
                        </a:rPr>
                        <a:t>3.65</a:t>
                      </a:r>
                      <a:endParaRPr lang="en-US" sz="20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8800">
                <a:tc>
                  <a:txBody>
                    <a:bodyPr/>
                    <a:lstStyle/>
                    <a:p>
                      <a:r>
                        <a:rPr lang="en-US" sz="2000" dirty="0" smtClean="0">
                          <a:latin typeface="Arial" pitchFamily="34" charset="0"/>
                          <a:cs typeface="Arial" pitchFamily="34" charset="0"/>
                        </a:rPr>
                        <a:t>Operating cycle</a:t>
                      </a:r>
                      <a:endParaRPr lang="en-US" sz="2000" dirty="0">
                        <a:latin typeface="Arial" pitchFamily="34" charset="0"/>
                        <a:cs typeface="Arial"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000" dirty="0" smtClean="0">
                          <a:latin typeface="Arial" pitchFamily="34" charset="0"/>
                          <a:cs typeface="Arial" pitchFamily="34" charset="0"/>
                        </a:rPr>
                        <a:t>10</a:t>
                      </a:r>
                      <a:endParaRPr lang="en-US" sz="20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a:p>
        </p:txBody>
      </p:sp>
      <p:sp>
        <p:nvSpPr>
          <p:cNvPr id="6" name="TextBox 5"/>
          <p:cNvSpPr txBox="1"/>
          <p:nvPr/>
        </p:nvSpPr>
        <p:spPr>
          <a:xfrm>
            <a:off x="381000" y="4724400"/>
            <a:ext cx="8534400" cy="1107996"/>
          </a:xfrm>
          <a:prstGeom prst="rect">
            <a:avLst/>
          </a:prstGeom>
          <a:noFill/>
        </p:spPr>
        <p:txBody>
          <a:bodyPr wrap="square" rtlCol="0">
            <a:spAutoFit/>
          </a:bodyPr>
          <a:lstStyle/>
          <a:p>
            <a:r>
              <a:rPr lang="en-US" sz="2200" i="1" dirty="0" smtClean="0">
                <a:latin typeface="Arial" pitchFamily="34" charset="0"/>
                <a:cs typeface="Arial" pitchFamily="34" charset="0"/>
              </a:rPr>
              <a:t>Any specific inventory purchased for a special purpose, a special production lot or a special sale contract are not taken into account as that will distort the normal operating cycle of an enterprise</a:t>
            </a:r>
            <a:r>
              <a:rPr lang="en-US" sz="2200" dirty="0" smtClean="0">
                <a:latin typeface="Arial" pitchFamily="34" charset="0"/>
                <a:cs typeface="Arial" pitchFamily="34" charset="0"/>
              </a:rPr>
              <a:t>.</a:t>
            </a:r>
            <a:endParaRPr lang="en-US" sz="2200" dirty="0">
              <a:latin typeface="Arial" pitchFamily="34" charset="0"/>
              <a:cs typeface="Arial" pitchFamily="34" charset="0"/>
            </a:endParaRPr>
          </a:p>
        </p:txBody>
      </p:sp>
      <p:sp>
        <p:nvSpPr>
          <p:cNvPr id="8" name="Action Button: Back or Previous 7">
            <a:hlinkClick r:id="" action="ppaction://customshow?id=26" highlightClick="1"/>
          </p:cNvPr>
          <p:cNvSpPr/>
          <p:nvPr/>
        </p:nvSpPr>
        <p:spPr>
          <a:xfrm>
            <a:off x="8305800" y="6019800"/>
            <a:ext cx="5334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3"/>
          <p:cNvSpPr txBox="1">
            <a:spLocks/>
          </p:cNvSpPr>
          <p:nvPr/>
        </p:nvSpPr>
        <p:spPr>
          <a:xfrm>
            <a:off x="7010400" y="6473952"/>
            <a:ext cx="1978152" cy="384048"/>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CA</a:t>
            </a:r>
            <a:r>
              <a:rPr kumimoji="0" lang="en-US" sz="1200" b="0" i="0" u="none" strike="noStrike" kern="1200" cap="none" spc="0" normalizeH="0" baseline="0" noProof="0" smtClean="0">
                <a:ln>
                  <a:noFill/>
                </a:ln>
                <a:solidFill>
                  <a:schemeClr val="accent1">
                    <a:shade val="75000"/>
                  </a:schemeClr>
                </a:solidFill>
                <a:effectLst/>
                <a:uLnTx/>
                <a:uFillTx/>
                <a:latin typeface="+mn-lt"/>
                <a:ea typeface="+mn-ea"/>
                <a:cs typeface="+mn-cs"/>
              </a:rPr>
              <a:t> </a:t>
            </a:r>
            <a:r>
              <a:rPr kumimoji="0" lang="en-US" sz="1200" b="0" i="0" u="none" strike="noStrike" kern="1200" cap="none" spc="0" normalizeH="0" baseline="0" noProof="0" smtClean="0">
                <a:ln>
                  <a:noFill/>
                </a:ln>
                <a:solidFill>
                  <a:schemeClr val="tx1"/>
                </a:solidFill>
                <a:effectLst/>
                <a:uLnTx/>
                <a:uFillTx/>
                <a:latin typeface="+mn-lt"/>
                <a:ea typeface="+mn-ea"/>
                <a:cs typeface="+mn-cs"/>
              </a:rPr>
              <a:t>Mahendra</a:t>
            </a:r>
            <a:r>
              <a:rPr kumimoji="0" lang="en-US" sz="1200" b="0" i="0" u="none" strike="noStrike" kern="1200" cap="none" spc="0" normalizeH="0" baseline="0" noProof="0" smtClean="0">
                <a:ln>
                  <a:noFill/>
                </a:ln>
                <a:solidFill>
                  <a:schemeClr val="accent1">
                    <a:shade val="75000"/>
                  </a:schemeClr>
                </a:solidFill>
                <a:effectLst/>
                <a:uLnTx/>
                <a:uFillTx/>
                <a:latin typeface="+mn-lt"/>
                <a:ea typeface="+mn-ea"/>
                <a:cs typeface="+mn-cs"/>
              </a:rPr>
              <a:t> </a:t>
            </a:r>
            <a:r>
              <a:rPr kumimoji="0" lang="en-US" sz="1200" b="0" i="0" u="none" strike="noStrike" kern="1200" cap="none" spc="0" normalizeH="0" baseline="0" noProof="0" smtClean="0">
                <a:ln>
                  <a:noFill/>
                </a:ln>
                <a:solidFill>
                  <a:schemeClr val="tx1"/>
                </a:solidFill>
                <a:effectLst/>
                <a:uLnTx/>
                <a:uFillTx/>
                <a:latin typeface="+mn-lt"/>
                <a:ea typeface="+mn-ea"/>
                <a:cs typeface="+mn-cs"/>
              </a:rPr>
              <a:t>Mechta</a:t>
            </a:r>
            <a:r>
              <a:rPr kumimoji="0" lang="en-US" sz="1200" b="0" i="0" u="none" strike="noStrike" kern="1200" cap="none" spc="0" normalizeH="0" baseline="0" noProof="0" smtClean="0">
                <a:ln>
                  <a:noFill/>
                </a:ln>
                <a:solidFill>
                  <a:schemeClr val="accent1">
                    <a:shade val="75000"/>
                  </a:schemeClr>
                </a:solidFill>
                <a:effectLst/>
                <a:uLnTx/>
                <a:uFillTx/>
                <a:latin typeface="+mn-lt"/>
                <a:ea typeface="+mn-ea"/>
                <a:cs typeface="+mn-cs"/>
              </a:rPr>
              <a:t> </a:t>
            </a:r>
            <a:fld id="{B6F15528-21DE-4FAA-801E-634DDDAF4B2B}" type="slidenum">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85800"/>
          </a:xfrm>
        </p:spPr>
        <p:txBody>
          <a:bodyPr>
            <a:normAutofit/>
          </a:bodyPr>
          <a:lstStyle/>
          <a:p>
            <a:pPr algn="ctr"/>
            <a:r>
              <a:rPr lang="en-US" dirty="0" smtClean="0">
                <a:solidFill>
                  <a:schemeClr val="accent6">
                    <a:lumMod val="50000"/>
                  </a:schemeClr>
                </a:solidFill>
              </a:rPr>
              <a:t>Quote from Swami Vivekananda</a:t>
            </a:r>
            <a:endParaRPr lang="en-US" dirty="0">
              <a:solidFill>
                <a:schemeClr val="accent6">
                  <a:lumMod val="50000"/>
                </a:schemeClr>
              </a:solidFill>
            </a:endParaRPr>
          </a:p>
        </p:txBody>
      </p:sp>
      <p:sp>
        <p:nvSpPr>
          <p:cNvPr id="4" name="Rectangle 3"/>
          <p:cNvSpPr/>
          <p:nvPr/>
        </p:nvSpPr>
        <p:spPr>
          <a:xfrm>
            <a:off x="457200" y="1828802"/>
            <a:ext cx="8382000" cy="3877985"/>
          </a:xfrm>
          <a:prstGeom prst="rect">
            <a:avLst/>
          </a:prstGeom>
        </p:spPr>
        <p:txBody>
          <a:bodyPr wrap="square">
            <a:spAutoFit/>
          </a:bodyPr>
          <a:lstStyle/>
          <a:p>
            <a:endParaRPr lang="en-US" b="1" i="1" dirty="0" smtClean="0"/>
          </a:p>
          <a:p>
            <a:endParaRPr lang="en-US" b="1" i="1" dirty="0" smtClean="0"/>
          </a:p>
          <a:p>
            <a:r>
              <a:rPr lang="en-US" sz="2800" b="1" i="1" dirty="0" smtClean="0">
                <a:latin typeface="Arial" pitchFamily="34" charset="0"/>
                <a:cs typeface="Arial" pitchFamily="34" charset="0"/>
              </a:rPr>
              <a:t>						</a:t>
            </a:r>
          </a:p>
          <a:p>
            <a:endParaRPr lang="en-US" sz="2800" b="1" i="1" dirty="0" smtClean="0">
              <a:latin typeface="Arial" pitchFamily="34" charset="0"/>
              <a:cs typeface="Arial" pitchFamily="34" charset="0"/>
            </a:endParaRPr>
          </a:p>
          <a:p>
            <a:r>
              <a:rPr lang="en-US" sz="2800" b="1" i="1" dirty="0" smtClean="0">
                <a:latin typeface="Arial" pitchFamily="34" charset="0"/>
                <a:cs typeface="Arial" pitchFamily="34" charset="0"/>
              </a:rPr>
              <a:t> 						</a:t>
            </a:r>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dirty="0"/>
          </a:p>
        </p:txBody>
      </p:sp>
      <p:pic>
        <p:nvPicPr>
          <p:cNvPr id="1026" name="Picture 2" descr="C:\Documents and Settings\Administrator\My Documents\My Pictures\images[4].jpg"/>
          <p:cNvPicPr>
            <a:picLocks noGrp="1" noChangeAspect="1" noChangeArrowheads="1"/>
          </p:cNvPicPr>
          <p:nvPr>
            <p:ph idx="1"/>
          </p:nvPr>
        </p:nvPicPr>
        <p:blipFill>
          <a:blip r:embed="rId2"/>
          <a:srcRect/>
          <a:stretch>
            <a:fillRect/>
          </a:stretch>
        </p:blipFill>
        <p:spPr bwMode="auto">
          <a:xfrm>
            <a:off x="990600" y="2286000"/>
            <a:ext cx="1828800" cy="2209800"/>
          </a:xfrm>
          <a:prstGeom prst="rect">
            <a:avLst/>
          </a:prstGeom>
          <a:noFill/>
        </p:spPr>
      </p:pic>
      <p:sp>
        <p:nvSpPr>
          <p:cNvPr id="7" name="Slide Number Placeholder 3"/>
          <p:cNvSpPr txBox="1">
            <a:spLocks/>
          </p:cNvSpPr>
          <p:nvPr/>
        </p:nvSpPr>
        <p:spPr>
          <a:xfrm>
            <a:off x="6934200" y="6473952"/>
            <a:ext cx="2054352" cy="384048"/>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US" sz="1200" b="0" i="0" u="none" strike="noStrike" kern="1200" cap="none" spc="0" normalizeH="0" baseline="0" noProof="0" dirty="0">
              <a:ln>
                <a:noFill/>
              </a:ln>
              <a:effectLst/>
              <a:uLnTx/>
              <a:uFillTx/>
              <a:latin typeface="+mn-lt"/>
              <a:ea typeface="+mn-ea"/>
              <a:cs typeface="+mn-cs"/>
            </a:endParaRPr>
          </a:p>
        </p:txBody>
      </p:sp>
      <p:sp>
        <p:nvSpPr>
          <p:cNvPr id="9" name="Rectangle 8"/>
          <p:cNvSpPr/>
          <p:nvPr/>
        </p:nvSpPr>
        <p:spPr>
          <a:xfrm>
            <a:off x="2895600" y="2286000"/>
            <a:ext cx="5867400" cy="1938992"/>
          </a:xfrm>
          <a:prstGeom prst="rect">
            <a:avLst/>
          </a:prstGeom>
        </p:spPr>
        <p:txBody>
          <a:bodyPr wrap="square">
            <a:spAutoFit/>
          </a:bodyPr>
          <a:lstStyle/>
          <a:p>
            <a:pPr lvl="0" algn="ctr" fontAlgn="base">
              <a:spcBef>
                <a:spcPct val="0"/>
              </a:spcBef>
              <a:spcAft>
                <a:spcPct val="0"/>
              </a:spcAft>
            </a:pPr>
            <a:r>
              <a:rPr lang="en-US" sz="2400" b="1" i="1" dirty="0" smtClean="0">
                <a:solidFill>
                  <a:srgbClr val="C00000"/>
                </a:solidFill>
                <a:latin typeface="Arial" pitchFamily="34" charset="0"/>
                <a:ea typeface="Times New Roman" pitchFamily="18" charset="0"/>
                <a:cs typeface="Arial" pitchFamily="34" charset="0"/>
              </a:rPr>
              <a:t>Knowledge can only be got in one way, </a:t>
            </a:r>
          </a:p>
          <a:p>
            <a:pPr lvl="0" algn="ctr" fontAlgn="base">
              <a:spcBef>
                <a:spcPct val="0"/>
              </a:spcBef>
              <a:spcAft>
                <a:spcPct val="0"/>
              </a:spcAft>
            </a:pPr>
            <a:endParaRPr lang="en-US" sz="2400" b="1" i="1" dirty="0" smtClean="0">
              <a:solidFill>
                <a:srgbClr val="C00000"/>
              </a:solidFill>
              <a:latin typeface="Arial" pitchFamily="34" charset="0"/>
              <a:ea typeface="Times New Roman" pitchFamily="18" charset="0"/>
              <a:cs typeface="Arial" pitchFamily="34" charset="0"/>
            </a:endParaRPr>
          </a:p>
          <a:p>
            <a:pPr lvl="0" algn="ctr" fontAlgn="base">
              <a:spcBef>
                <a:spcPct val="0"/>
              </a:spcBef>
              <a:spcAft>
                <a:spcPct val="0"/>
              </a:spcAft>
            </a:pPr>
            <a:r>
              <a:rPr lang="en-US" sz="2400" b="1" i="1" dirty="0" smtClean="0">
                <a:solidFill>
                  <a:srgbClr val="C00000"/>
                </a:solidFill>
                <a:latin typeface="Arial" pitchFamily="34" charset="0"/>
                <a:ea typeface="Times New Roman" pitchFamily="18" charset="0"/>
                <a:cs typeface="Arial" pitchFamily="34" charset="0"/>
              </a:rPr>
              <a:t>the way of experience; </a:t>
            </a:r>
          </a:p>
          <a:p>
            <a:pPr lvl="0" algn="ctr" fontAlgn="base">
              <a:spcBef>
                <a:spcPct val="0"/>
              </a:spcBef>
              <a:spcAft>
                <a:spcPct val="0"/>
              </a:spcAft>
            </a:pPr>
            <a:endParaRPr lang="en-US" sz="2400" b="1" i="1" dirty="0" smtClean="0">
              <a:solidFill>
                <a:srgbClr val="C00000"/>
              </a:solidFill>
              <a:latin typeface="Arial" pitchFamily="34" charset="0"/>
              <a:ea typeface="Times New Roman" pitchFamily="18" charset="0"/>
              <a:cs typeface="Arial" pitchFamily="34" charset="0"/>
            </a:endParaRPr>
          </a:p>
          <a:p>
            <a:pPr lvl="0" algn="ctr" fontAlgn="base">
              <a:spcBef>
                <a:spcPct val="0"/>
              </a:spcBef>
              <a:spcAft>
                <a:spcPct val="0"/>
              </a:spcAft>
            </a:pPr>
            <a:r>
              <a:rPr lang="en-US" sz="2400" b="1" i="1" dirty="0" smtClean="0">
                <a:solidFill>
                  <a:srgbClr val="C00000"/>
                </a:solidFill>
                <a:latin typeface="Arial" pitchFamily="34" charset="0"/>
                <a:ea typeface="Times New Roman" pitchFamily="18" charset="0"/>
                <a:cs typeface="Arial" pitchFamily="34" charset="0"/>
              </a:rPr>
              <a:t>there is no other way to know. </a:t>
            </a:r>
            <a:endParaRPr lang="en-US" sz="2400" b="1" dirty="0" smtClean="0">
              <a:solidFill>
                <a:srgbClr val="C00000"/>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57200"/>
          </a:xfrm>
        </p:spPr>
        <p:txBody>
          <a:bodyPr>
            <a:normAutofit fontScale="90000"/>
          </a:bodyPr>
          <a:lstStyle/>
          <a:p>
            <a:endParaRPr lang="en-US" dirty="0"/>
          </a:p>
        </p:txBody>
      </p:sp>
      <p:sp>
        <p:nvSpPr>
          <p:cNvPr id="3" name="Content Placeholder 2"/>
          <p:cNvSpPr>
            <a:spLocks noGrp="1"/>
          </p:cNvSpPr>
          <p:nvPr>
            <p:ph idx="1"/>
          </p:nvPr>
        </p:nvSpPr>
        <p:spPr>
          <a:xfrm>
            <a:off x="228600" y="1524001"/>
            <a:ext cx="8686800" cy="2971800"/>
          </a:xfrm>
        </p:spPr>
        <p:txBody>
          <a:bodyPr/>
          <a:lstStyle/>
          <a:p>
            <a:pPr algn="ctr"/>
            <a:endParaRPr lang="en-US" dirty="0" smtClean="0">
              <a:latin typeface="Lucida Calligraphy" pitchFamily="66" charset="0"/>
              <a:cs typeface="Arial" pitchFamily="34" charset="0"/>
            </a:endParaRPr>
          </a:p>
          <a:p>
            <a:pPr algn="ctr">
              <a:buNone/>
            </a:pPr>
            <a:r>
              <a:rPr lang="en-US" sz="7200" dirty="0" smtClean="0">
                <a:latin typeface="Lucida Calligraphy" pitchFamily="66" charset="0"/>
                <a:cs typeface="Arial" pitchFamily="34" charset="0"/>
              </a:rPr>
              <a:t>Thank you</a:t>
            </a:r>
          </a:p>
          <a:p>
            <a:pPr algn="ctr">
              <a:buNone/>
            </a:pPr>
            <a:endParaRPr lang="en-US" sz="7200" dirty="0">
              <a:latin typeface="Lucida Calligraphy" pitchFamily="66" charset="0"/>
              <a:cs typeface="Arial" pitchFamily="34" charset="0"/>
            </a:endParaRPr>
          </a:p>
        </p:txBody>
      </p:sp>
      <p:sp>
        <p:nvSpPr>
          <p:cNvPr id="4" name="Rectangle 3"/>
          <p:cNvSpPr/>
          <p:nvPr/>
        </p:nvSpPr>
        <p:spPr>
          <a:xfrm>
            <a:off x="533400" y="5029200"/>
            <a:ext cx="8382000" cy="923330"/>
          </a:xfrm>
          <a:prstGeom prst="rect">
            <a:avLst/>
          </a:prstGeom>
          <a:ln>
            <a:solidFill>
              <a:schemeClr val="accent1"/>
            </a:solidFill>
          </a:ln>
        </p:spPr>
        <p:txBody>
          <a:bodyPr wrap="square">
            <a:spAutoFit/>
          </a:bodyPr>
          <a:lstStyle/>
          <a:p>
            <a:pPr algn="just"/>
            <a:r>
              <a:rPr lang="en-US" b="1" dirty="0" smtClean="0">
                <a:solidFill>
                  <a:srgbClr val="FF0000"/>
                </a:solidFill>
                <a:latin typeface="Arial" pitchFamily="34" charset="0"/>
                <a:cs typeface="Arial" pitchFamily="34" charset="0"/>
              </a:rPr>
              <a:t>These are personal views of the author and shall neither be considered as professional advise  nor be constructed to be the views of ICAI, any of its Region / Branch / Study Circle.</a:t>
            </a:r>
          </a:p>
        </p:txBody>
      </p:sp>
      <p:sp>
        <p:nvSpPr>
          <p:cNvPr id="6" name="Minus 5"/>
          <p:cNvSpPr/>
          <p:nvPr/>
        </p:nvSpPr>
        <p:spPr>
          <a:xfrm>
            <a:off x="152400" y="3200400"/>
            <a:ext cx="8991600" cy="3048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3"/>
          <p:cNvSpPr txBox="1">
            <a:spLocks/>
          </p:cNvSpPr>
          <p:nvPr/>
        </p:nvSpPr>
        <p:spPr>
          <a:xfrm>
            <a:off x="6934200" y="6473952"/>
            <a:ext cx="2054352" cy="384048"/>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0"/>
            <a:ext cx="8763000" cy="1066800"/>
          </a:xfrm>
        </p:spPr>
        <p:txBody>
          <a:bodyPr>
            <a:normAutofit/>
          </a:bodyPr>
          <a:lstStyle/>
          <a:p>
            <a:pPr algn="ctr"/>
            <a:r>
              <a:rPr lang="en-US" dirty="0" smtClean="0"/>
              <a:t>Salient Features</a:t>
            </a:r>
            <a:endParaRPr lang="en-US" dirty="0"/>
          </a:p>
        </p:txBody>
      </p:sp>
      <p:sp>
        <p:nvSpPr>
          <p:cNvPr id="3" name="Content Placeholder 2"/>
          <p:cNvSpPr>
            <a:spLocks noGrp="1"/>
          </p:cNvSpPr>
          <p:nvPr>
            <p:ph idx="1"/>
          </p:nvPr>
        </p:nvSpPr>
        <p:spPr>
          <a:xfrm>
            <a:off x="457200" y="1295400"/>
            <a:ext cx="8229600" cy="5279136"/>
          </a:xfrm>
        </p:spPr>
        <p:txBody>
          <a:bodyPr>
            <a:normAutofit/>
          </a:bodyPr>
          <a:lstStyle/>
          <a:p>
            <a:pPr>
              <a:buClr>
                <a:srgbClr val="8F5A0B"/>
              </a:buClr>
              <a:buFont typeface="Wingdings" pitchFamily="2" charset="2"/>
              <a:buChar char="Ø"/>
            </a:pPr>
            <a:r>
              <a:rPr lang="en-US" sz="2400" dirty="0" smtClean="0">
                <a:latin typeface="Arial" pitchFamily="34" charset="0"/>
                <a:cs typeface="Arial" pitchFamily="34" charset="0"/>
              </a:rPr>
              <a:t>Debit balance of Profit &amp; Loss Account is to be presented in the Reserves  &amp;  Surplus within bracket as a negative figure.</a:t>
            </a:r>
          </a:p>
          <a:p>
            <a:pPr>
              <a:buClr>
                <a:srgbClr val="8F5A0B"/>
              </a:buClr>
              <a:buNone/>
            </a:pPr>
            <a:endParaRPr lang="en-US" sz="2400" dirty="0" smtClean="0">
              <a:latin typeface="Arial" pitchFamily="34" charset="0"/>
              <a:cs typeface="Arial" pitchFamily="34" charset="0"/>
            </a:endParaRPr>
          </a:p>
          <a:p>
            <a:pPr>
              <a:buClr>
                <a:srgbClr val="8F5A0B"/>
              </a:buClr>
              <a:buFont typeface="Wingdings" pitchFamily="2" charset="2"/>
              <a:buChar char="Ø"/>
            </a:pPr>
            <a:r>
              <a:rPr lang="en-US" sz="2400" dirty="0" smtClean="0">
                <a:latin typeface="Arial" pitchFamily="34" charset="0"/>
                <a:cs typeface="Arial" pitchFamily="34" charset="0"/>
              </a:rPr>
              <a:t>Standardization of Statement of Profit &amp; Loss.</a:t>
            </a:r>
            <a:endParaRPr lang="en-US" sz="2400" dirty="0" smtClean="0">
              <a:solidFill>
                <a:srgbClr val="FF0000"/>
              </a:solidFill>
              <a:latin typeface="Arial" pitchFamily="34" charset="0"/>
              <a:cs typeface="Arial" pitchFamily="34" charset="0"/>
            </a:endParaRPr>
          </a:p>
          <a:p>
            <a:pPr>
              <a:buClr>
                <a:srgbClr val="8F5A0B"/>
              </a:buClr>
              <a:buNone/>
            </a:pPr>
            <a:endParaRPr lang="en-US" sz="2400" dirty="0" smtClean="0">
              <a:latin typeface="Arial" pitchFamily="34" charset="0"/>
              <a:cs typeface="Arial" pitchFamily="34" charset="0"/>
            </a:endParaRPr>
          </a:p>
          <a:p>
            <a:pPr>
              <a:buClr>
                <a:srgbClr val="8F5A0B"/>
              </a:buClr>
              <a:buFont typeface="Wingdings" pitchFamily="2" charset="2"/>
              <a:buChar char="Ø"/>
            </a:pPr>
            <a:r>
              <a:rPr lang="en-US" sz="2400" dirty="0" smtClean="0">
                <a:latin typeface="Arial" pitchFamily="34" charset="0"/>
                <a:cs typeface="Arial" pitchFamily="34" charset="0"/>
              </a:rPr>
              <a:t>Separate Presentation of performance of Discontinuing Operations.</a:t>
            </a:r>
          </a:p>
          <a:p>
            <a:pPr>
              <a:buClr>
                <a:schemeClr val="accent1">
                  <a:lumMod val="75000"/>
                </a:schemeClr>
              </a:buClr>
            </a:pPr>
            <a:endParaRPr lang="en-US" sz="2400" dirty="0" smtClean="0">
              <a:latin typeface="Arial" pitchFamily="34" charset="0"/>
              <a:cs typeface="Arial" pitchFamily="34" charset="0"/>
            </a:endParaRPr>
          </a:p>
          <a:p>
            <a:pPr>
              <a:buNone/>
            </a:pPr>
            <a:endParaRPr lang="en-US" sz="2400" dirty="0" smtClean="0">
              <a:latin typeface="Arial" pitchFamily="34" charset="0"/>
              <a:cs typeface="Arial" pitchFamily="34" charset="0"/>
            </a:endParaRPr>
          </a:p>
          <a:p>
            <a:pPr>
              <a:buNone/>
            </a:pPr>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endParaRPr lang="en-US" sz="2400" dirty="0">
              <a:latin typeface="Perpetua" pitchFamily="18" charset="0"/>
            </a:endParaRPr>
          </a:p>
        </p:txBody>
      </p:sp>
      <p:sp>
        <p:nvSpPr>
          <p:cNvPr id="7" name="Slide Number Placeholder 3"/>
          <p:cNvSpPr txBox="1">
            <a:spLocks/>
          </p:cNvSpPr>
          <p:nvPr/>
        </p:nvSpPr>
        <p:spPr>
          <a:xfrm>
            <a:off x="7315200" y="6473952"/>
            <a:ext cx="1673352" cy="384048"/>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066800"/>
          </a:xfrm>
        </p:spPr>
        <p:txBody>
          <a:bodyPr>
            <a:normAutofit fontScale="90000"/>
          </a:bodyPr>
          <a:lstStyle/>
          <a:p>
            <a:pPr algn="ctr"/>
            <a:r>
              <a:rPr lang="en-US" sz="3000" dirty="0" smtClean="0"/>
              <a:t>Simplification of disclosure requirements by </a:t>
            </a:r>
            <a:r>
              <a:rPr lang="en-US" sz="3000" dirty="0" smtClean="0">
                <a:solidFill>
                  <a:srgbClr val="FF0000"/>
                </a:solidFill>
              </a:rPr>
              <a:t>scrapping</a:t>
            </a:r>
            <a:r>
              <a:rPr lang="en-US" sz="3000" dirty="0" smtClean="0"/>
              <a:t> the followings </a:t>
            </a:r>
            <a:r>
              <a:rPr lang="en-US" sz="3000" dirty="0" smtClean="0">
                <a:solidFill>
                  <a:srgbClr val="FF0000"/>
                </a:solidFill>
              </a:rPr>
              <a:t>balance sheet </a:t>
            </a:r>
            <a:r>
              <a:rPr lang="en-US" sz="3000" dirty="0" smtClean="0"/>
              <a:t>items </a:t>
            </a:r>
            <a:endParaRPr lang="en-US" sz="3000" dirty="0"/>
          </a:p>
        </p:txBody>
      </p:sp>
      <p:sp>
        <p:nvSpPr>
          <p:cNvPr id="3" name="Content Placeholder 2"/>
          <p:cNvSpPr>
            <a:spLocks noGrp="1"/>
          </p:cNvSpPr>
          <p:nvPr>
            <p:ph idx="1"/>
          </p:nvPr>
        </p:nvSpPr>
        <p:spPr>
          <a:xfrm>
            <a:off x="304800" y="1295400"/>
            <a:ext cx="8686800" cy="4953000"/>
          </a:xfrm>
        </p:spPr>
        <p:txBody>
          <a:bodyPr>
            <a:normAutofit/>
          </a:bodyPr>
          <a:lstStyle/>
          <a:p>
            <a:pPr algn="just">
              <a:buClr>
                <a:schemeClr val="accent2"/>
              </a:buClr>
              <a:buFont typeface="Wingdings" pitchFamily="2" charset="2"/>
              <a:buChar char="Ø"/>
            </a:pPr>
            <a:r>
              <a:rPr lang="en-US" sz="2400" dirty="0" smtClean="0">
                <a:latin typeface="Arial" pitchFamily="34" charset="0"/>
                <a:cs typeface="Arial" pitchFamily="34" charset="0"/>
              </a:rPr>
              <a:t>Relief from disclosing 5 years old details pertaining to aggregate number and class of shares allotted for consideration other than cash, bonus shares and shares bought back.</a:t>
            </a:r>
          </a:p>
          <a:p>
            <a:pPr algn="just">
              <a:buFont typeface="Wingdings" pitchFamily="2" charset="2"/>
              <a:buChar char="Ø"/>
            </a:pPr>
            <a:endParaRPr lang="en-US" sz="2400" dirty="0" smtClean="0">
              <a:latin typeface="Arial" pitchFamily="34" charset="0"/>
              <a:cs typeface="Arial" pitchFamily="34" charset="0"/>
            </a:endParaRPr>
          </a:p>
          <a:p>
            <a:pPr algn="just">
              <a:buClr>
                <a:srgbClr val="8F5A0B"/>
              </a:buClr>
              <a:buFont typeface="Wingdings" pitchFamily="2" charset="2"/>
              <a:buChar char="Ø"/>
            </a:pPr>
            <a:r>
              <a:rPr lang="en-US" sz="2400" dirty="0" smtClean="0">
                <a:latin typeface="Arial" pitchFamily="34" charset="0"/>
                <a:cs typeface="Arial" pitchFamily="34" charset="0"/>
              </a:rPr>
              <a:t>Special reserve for repayment of capital and loans.</a:t>
            </a:r>
          </a:p>
          <a:p>
            <a:pPr algn="just">
              <a:buClr>
                <a:srgbClr val="8F5A0B"/>
              </a:buClr>
              <a:buNone/>
            </a:pPr>
            <a:endParaRPr lang="en-US" sz="2400" dirty="0" smtClean="0">
              <a:latin typeface="Arial" pitchFamily="34" charset="0"/>
              <a:cs typeface="Arial" pitchFamily="34" charset="0"/>
            </a:endParaRPr>
          </a:p>
          <a:p>
            <a:pPr algn="just">
              <a:buClr>
                <a:srgbClr val="8F5A0B"/>
              </a:buClr>
              <a:buFont typeface="Wingdings" pitchFamily="2" charset="2"/>
              <a:buChar char="Ø"/>
            </a:pPr>
            <a:r>
              <a:rPr lang="en-US" sz="2400" dirty="0" smtClean="0">
                <a:latin typeface="Arial" pitchFamily="34" charset="0"/>
                <a:cs typeface="Arial" pitchFamily="34" charset="0"/>
              </a:rPr>
              <a:t>Disclosure of debts regarding trade receivables from same  management is omitted.</a:t>
            </a:r>
          </a:p>
          <a:p>
            <a:pPr algn="just">
              <a:buClr>
                <a:srgbClr val="8F5A0B"/>
              </a:buClr>
              <a:buNone/>
            </a:pPr>
            <a:endParaRPr lang="en-US" sz="2400" dirty="0" smtClean="0">
              <a:latin typeface="Arial" pitchFamily="34" charset="0"/>
              <a:cs typeface="Arial" pitchFamily="34" charset="0"/>
            </a:endParaRPr>
          </a:p>
          <a:p>
            <a:pPr algn="just">
              <a:buClr>
                <a:srgbClr val="8F5A0B"/>
              </a:buClr>
              <a:buFont typeface="Wingdings" pitchFamily="2" charset="2"/>
              <a:buChar char="Ø"/>
            </a:pPr>
            <a:r>
              <a:rPr lang="en-US" sz="2400" dirty="0" smtClean="0">
                <a:latin typeface="Arial" pitchFamily="34" charset="0"/>
                <a:cs typeface="Arial" pitchFamily="34" charset="0"/>
              </a:rPr>
              <a:t>Heading “Miscellaneous Expenditure (to the extent not written off or adjusted)”</a:t>
            </a:r>
          </a:p>
          <a:p>
            <a:pPr algn="just">
              <a:buClr>
                <a:srgbClr val="8F5A0B"/>
              </a:buClr>
              <a:buNone/>
            </a:pPr>
            <a:endParaRPr lang="en-US" sz="2800" dirty="0" smtClean="0">
              <a:latin typeface="Arial" pitchFamily="34" charset="0"/>
              <a:cs typeface="Arial" pitchFamily="34" charset="0"/>
            </a:endParaRPr>
          </a:p>
          <a:p>
            <a:pPr algn="just"/>
            <a:endParaRPr lang="en-US" dirty="0" smtClean="0">
              <a:latin typeface="Arial" pitchFamily="34" charset="0"/>
              <a:cs typeface="Arial" pitchFamily="34" charset="0"/>
            </a:endParaRPr>
          </a:p>
        </p:txBody>
      </p:sp>
      <p:sp>
        <p:nvSpPr>
          <p:cNvPr id="6" name="Slide Number Placeholder 3"/>
          <p:cNvSpPr txBox="1">
            <a:spLocks/>
          </p:cNvSpPr>
          <p:nvPr/>
        </p:nvSpPr>
        <p:spPr>
          <a:xfrm>
            <a:off x="7315200" y="6477000"/>
            <a:ext cx="1673352" cy="384048"/>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762000"/>
          </a:xfrm>
        </p:spPr>
        <p:txBody>
          <a:bodyPr>
            <a:normAutofit fontScale="90000"/>
          </a:bodyPr>
          <a:lstStyle/>
          <a:p>
            <a:pPr algn="ctr"/>
            <a:r>
              <a:rPr lang="en-US" sz="3000" dirty="0" smtClean="0"/>
              <a:t>Simplification of disclosure requirements by </a:t>
            </a:r>
            <a:r>
              <a:rPr lang="en-US" sz="3000" dirty="0" smtClean="0">
                <a:solidFill>
                  <a:srgbClr val="FF0000"/>
                </a:solidFill>
              </a:rPr>
              <a:t>scrapping</a:t>
            </a:r>
            <a:r>
              <a:rPr lang="en-US" sz="3000" dirty="0" smtClean="0"/>
              <a:t> the followings </a:t>
            </a:r>
            <a:r>
              <a:rPr lang="en-US" sz="3000" dirty="0" smtClean="0">
                <a:solidFill>
                  <a:srgbClr val="FF0000"/>
                </a:solidFill>
              </a:rPr>
              <a:t>profit &amp; loss </a:t>
            </a:r>
            <a:r>
              <a:rPr lang="en-US" sz="3000" dirty="0" smtClean="0"/>
              <a:t>items</a:t>
            </a:r>
            <a:endParaRPr lang="en-US" sz="3000" dirty="0"/>
          </a:p>
        </p:txBody>
      </p:sp>
      <p:sp>
        <p:nvSpPr>
          <p:cNvPr id="3" name="Content Placeholder 2"/>
          <p:cNvSpPr>
            <a:spLocks noGrp="1"/>
          </p:cNvSpPr>
          <p:nvPr>
            <p:ph idx="1"/>
          </p:nvPr>
        </p:nvSpPr>
        <p:spPr>
          <a:xfrm>
            <a:off x="304800" y="1295400"/>
            <a:ext cx="8686800" cy="5181600"/>
          </a:xfrm>
        </p:spPr>
        <p:txBody>
          <a:bodyPr>
            <a:normAutofit fontScale="62500" lnSpcReduction="20000"/>
          </a:bodyPr>
          <a:lstStyle/>
          <a:p>
            <a:pPr algn="just">
              <a:buClr>
                <a:srgbClr val="8F5A0B"/>
              </a:buClr>
              <a:buFont typeface="Wingdings" pitchFamily="2" charset="2"/>
              <a:buChar char="Ø"/>
            </a:pPr>
            <a:r>
              <a:rPr lang="en-US" sz="2900" dirty="0" smtClean="0">
                <a:latin typeface="Arial" pitchFamily="34" charset="0"/>
                <a:cs typeface="Arial" pitchFamily="34" charset="0"/>
              </a:rPr>
              <a:t>Item-wise quantitative details of purchases, opening and closing stock of goods traded.</a:t>
            </a:r>
          </a:p>
          <a:p>
            <a:pPr algn="just">
              <a:buClr>
                <a:srgbClr val="8F5A0B"/>
              </a:buClr>
            </a:pPr>
            <a:endParaRPr lang="en-US" sz="2900" dirty="0" smtClean="0">
              <a:latin typeface="Arial" pitchFamily="34" charset="0"/>
              <a:cs typeface="Arial" pitchFamily="34" charset="0"/>
            </a:endParaRPr>
          </a:p>
          <a:p>
            <a:pPr algn="just">
              <a:buClr>
                <a:srgbClr val="8F5A0B"/>
              </a:buClr>
              <a:buFont typeface="Wingdings" pitchFamily="2" charset="2"/>
              <a:buChar char="Ø"/>
            </a:pPr>
            <a:r>
              <a:rPr lang="en-US" sz="2900" dirty="0" smtClean="0">
                <a:latin typeface="Arial" pitchFamily="34" charset="0"/>
                <a:cs typeface="Arial" pitchFamily="34" charset="0"/>
              </a:rPr>
              <a:t>Status of completion of work in progress.</a:t>
            </a:r>
          </a:p>
          <a:p>
            <a:pPr algn="just">
              <a:buClr>
                <a:srgbClr val="8F5A0B"/>
              </a:buClr>
            </a:pPr>
            <a:endParaRPr lang="en-US" sz="2900" dirty="0" smtClean="0">
              <a:latin typeface="Arial" pitchFamily="34" charset="0"/>
              <a:cs typeface="Arial" pitchFamily="34" charset="0"/>
            </a:endParaRPr>
          </a:p>
          <a:p>
            <a:pPr algn="just">
              <a:buClr>
                <a:srgbClr val="8F5A0B"/>
              </a:buClr>
              <a:buFont typeface="Wingdings" pitchFamily="2" charset="2"/>
              <a:buChar char="Ø"/>
            </a:pPr>
            <a:r>
              <a:rPr lang="en-US" sz="2900" dirty="0" smtClean="0">
                <a:latin typeface="Arial" pitchFamily="34" charset="0"/>
                <a:cs typeface="Arial" pitchFamily="34" charset="0"/>
              </a:rPr>
              <a:t>Brokerage &amp; Commission on sales.</a:t>
            </a:r>
          </a:p>
          <a:p>
            <a:pPr algn="just">
              <a:buClr>
                <a:srgbClr val="8F5A0B"/>
              </a:buClr>
            </a:pPr>
            <a:endParaRPr lang="en-US" sz="2900" dirty="0" smtClean="0">
              <a:latin typeface="Arial" pitchFamily="34" charset="0"/>
              <a:cs typeface="Arial" pitchFamily="34" charset="0"/>
            </a:endParaRPr>
          </a:p>
          <a:p>
            <a:pPr marL="342900" lvl="1" indent="-342900" algn="just">
              <a:buClr>
                <a:srgbClr val="8F5A0B"/>
              </a:buClr>
              <a:buFont typeface="Wingdings" pitchFamily="2" charset="2"/>
              <a:buChar char="Ø"/>
            </a:pPr>
            <a:r>
              <a:rPr lang="en-US" sz="2900" dirty="0" smtClean="0">
                <a:latin typeface="Arial" pitchFamily="34" charset="0"/>
                <a:cs typeface="Arial" pitchFamily="34" charset="0"/>
              </a:rPr>
              <a:t>Payment to directors and detailed calculations under section 198  as also computation of profit u/s 349 with details of calculation of commission by percentage of profits.</a:t>
            </a:r>
          </a:p>
          <a:p>
            <a:pPr marL="342900" lvl="1" indent="-342900" algn="just">
              <a:buClr>
                <a:srgbClr val="8F5A0B"/>
              </a:buClr>
              <a:buFont typeface="Wingdings" pitchFamily="2" charset="2"/>
              <a:buChar char="Ø"/>
            </a:pPr>
            <a:endParaRPr lang="en-US" sz="2900" dirty="0" smtClean="0">
              <a:latin typeface="Arial" pitchFamily="34" charset="0"/>
              <a:cs typeface="Arial" pitchFamily="34" charset="0"/>
            </a:endParaRPr>
          </a:p>
          <a:p>
            <a:pPr algn="just">
              <a:buClr>
                <a:srgbClr val="8F5A0B"/>
              </a:buClr>
              <a:buFont typeface="Wingdings" pitchFamily="2" charset="2"/>
              <a:buChar char="Ø"/>
            </a:pPr>
            <a:r>
              <a:rPr lang="en-US" sz="2900" dirty="0" smtClean="0">
                <a:latin typeface="Arial" pitchFamily="34" charset="0"/>
                <a:cs typeface="Arial" pitchFamily="34" charset="0"/>
              </a:rPr>
              <a:t>Special disclosures of information regarding licensed capacity, installed capacity and actual production for each class of goods.</a:t>
            </a:r>
          </a:p>
          <a:p>
            <a:pPr algn="just">
              <a:buClr>
                <a:srgbClr val="8F5A0B"/>
              </a:buClr>
              <a:buFont typeface="Wingdings" pitchFamily="2" charset="2"/>
              <a:buChar char="Ø"/>
            </a:pPr>
            <a:endParaRPr lang="en-US" sz="2900" dirty="0" smtClean="0">
              <a:latin typeface="Arial" pitchFamily="34" charset="0"/>
              <a:cs typeface="Arial" pitchFamily="34" charset="0"/>
            </a:endParaRPr>
          </a:p>
          <a:p>
            <a:pPr algn="just">
              <a:buClr>
                <a:srgbClr val="8F5A0B"/>
              </a:buClr>
              <a:buFont typeface="Wingdings" pitchFamily="2" charset="2"/>
              <a:buChar char="Ø"/>
            </a:pPr>
            <a:r>
              <a:rPr lang="en-US" sz="2900" dirty="0" smtClean="0">
                <a:latin typeface="Arial" pitchFamily="34" charset="0"/>
                <a:cs typeface="Arial" pitchFamily="34" charset="0"/>
              </a:rPr>
              <a:t>Item-wise quantitative details of raw material consumed.</a:t>
            </a:r>
          </a:p>
          <a:p>
            <a:pPr algn="just">
              <a:buClr>
                <a:srgbClr val="8F5A0B"/>
              </a:buClr>
              <a:buFont typeface="Wingdings" pitchFamily="2" charset="2"/>
              <a:buChar char="Ø"/>
            </a:pPr>
            <a:endParaRPr lang="en-US" sz="2900" dirty="0" smtClean="0">
              <a:latin typeface="Arial" pitchFamily="34" charset="0"/>
              <a:cs typeface="Arial" pitchFamily="34" charset="0"/>
            </a:endParaRPr>
          </a:p>
          <a:p>
            <a:pPr algn="just">
              <a:buClr>
                <a:srgbClr val="8F5A0B"/>
              </a:buClr>
              <a:buFont typeface="Wingdings" pitchFamily="2" charset="2"/>
              <a:buChar char="Ø"/>
            </a:pPr>
            <a:r>
              <a:rPr lang="en-US" sz="2900" dirty="0" smtClean="0">
                <a:latin typeface="Arial" pitchFamily="34" charset="0"/>
                <a:cs typeface="Arial" pitchFamily="34" charset="0"/>
              </a:rPr>
              <a:t>Item-wise quantitative details or value of opening and closing stock of goods purchased for manufacturing.</a:t>
            </a:r>
          </a:p>
          <a:p>
            <a:pPr algn="just">
              <a:buClr>
                <a:srgbClr val="8F5A0B"/>
              </a:buClr>
              <a:buFont typeface="Wingdings" pitchFamily="2" charset="2"/>
              <a:buChar char="Ø"/>
            </a:pPr>
            <a:endParaRPr lang="en-US" sz="2900" dirty="0" smtClean="0">
              <a:latin typeface="Arial" pitchFamily="34" charset="0"/>
              <a:cs typeface="Arial" pitchFamily="34" charset="0"/>
            </a:endParaRPr>
          </a:p>
          <a:p>
            <a:pPr algn="just">
              <a:buClr>
                <a:srgbClr val="8F5A0B"/>
              </a:buClr>
              <a:buFont typeface="Wingdings" pitchFamily="2" charset="2"/>
              <a:buChar char="Ø"/>
            </a:pPr>
            <a:endParaRPr lang="en-US" sz="2700" b="1" dirty="0" smtClean="0">
              <a:latin typeface="Arial" pitchFamily="34" charset="0"/>
              <a:cs typeface="Arial" pitchFamily="34" charset="0"/>
            </a:endParaRPr>
          </a:p>
          <a:p>
            <a:pPr algn="just"/>
            <a:endParaRPr lang="en-US" dirty="0" smtClean="0">
              <a:latin typeface="Arial" pitchFamily="34" charset="0"/>
              <a:cs typeface="Arial" pitchFamily="34" charset="0"/>
            </a:endParaRPr>
          </a:p>
        </p:txBody>
      </p:sp>
      <p:sp>
        <p:nvSpPr>
          <p:cNvPr id="6" name="Slide Number Placeholder 3"/>
          <p:cNvSpPr txBox="1">
            <a:spLocks/>
          </p:cNvSpPr>
          <p:nvPr/>
        </p:nvSpPr>
        <p:spPr>
          <a:xfrm>
            <a:off x="7315200" y="6473952"/>
            <a:ext cx="1673352" cy="384048"/>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57200"/>
          </a:xfrm>
        </p:spPr>
        <p:txBody>
          <a:bodyPr>
            <a:noAutofit/>
          </a:bodyPr>
          <a:lstStyle/>
          <a:p>
            <a:pPr algn="ctr"/>
            <a:r>
              <a:rPr lang="en-US" sz="2800" dirty="0" smtClean="0">
                <a:latin typeface="Arial" pitchFamily="34" charset="0"/>
                <a:cs typeface="Arial" pitchFamily="34" charset="0"/>
              </a:rPr>
              <a:t>Other disclosure requirements</a:t>
            </a:r>
            <a:endParaRPr lang="en-US" sz="2800" dirty="0">
              <a:latin typeface="Arial" pitchFamily="34" charset="0"/>
              <a:cs typeface="Arial" pitchFamily="34" charset="0"/>
            </a:endParaRPr>
          </a:p>
        </p:txBody>
      </p:sp>
      <p:sp>
        <p:nvSpPr>
          <p:cNvPr id="3" name="Content Placeholder 2"/>
          <p:cNvSpPr>
            <a:spLocks noGrp="1"/>
          </p:cNvSpPr>
          <p:nvPr>
            <p:ph idx="1"/>
          </p:nvPr>
        </p:nvSpPr>
        <p:spPr>
          <a:xfrm>
            <a:off x="304800" y="1295400"/>
            <a:ext cx="8686800" cy="4784727"/>
          </a:xfrm>
        </p:spPr>
        <p:txBody>
          <a:bodyPr>
            <a:normAutofit/>
          </a:bodyPr>
          <a:lstStyle/>
          <a:p>
            <a:pPr>
              <a:buClr>
                <a:schemeClr val="accent2"/>
              </a:buClr>
              <a:buFont typeface="Wingdings" pitchFamily="2" charset="2"/>
              <a:buChar char="Ø"/>
            </a:pPr>
            <a:r>
              <a:rPr lang="en-US" sz="2200" dirty="0" smtClean="0">
                <a:latin typeface="Arial" pitchFamily="34" charset="0"/>
                <a:cs typeface="Arial" pitchFamily="34" charset="0"/>
              </a:rPr>
              <a:t>Disclosures as per notified Accounting Standards.</a:t>
            </a:r>
          </a:p>
          <a:p>
            <a:pPr>
              <a:buFont typeface="Wingdings" pitchFamily="2" charset="2"/>
              <a:buChar char="Ø"/>
            </a:pPr>
            <a:endParaRPr lang="en-US" sz="2200" dirty="0" smtClean="0">
              <a:latin typeface="Arial" pitchFamily="34" charset="0"/>
              <a:cs typeface="Arial" pitchFamily="34" charset="0"/>
            </a:endParaRPr>
          </a:p>
          <a:p>
            <a:pPr>
              <a:buClr>
                <a:schemeClr val="accent2"/>
              </a:buClr>
              <a:buFont typeface="Wingdings" pitchFamily="2" charset="2"/>
              <a:buChar char="Ø"/>
            </a:pPr>
            <a:r>
              <a:rPr lang="en-US" sz="2200" dirty="0" smtClean="0">
                <a:latin typeface="Arial" pitchFamily="34" charset="0"/>
                <a:cs typeface="Arial" pitchFamily="34" charset="0"/>
              </a:rPr>
              <a:t>Disclosures under Companies Act, 1956</a:t>
            </a:r>
          </a:p>
          <a:p>
            <a:pPr>
              <a:buClr>
                <a:schemeClr val="accent2"/>
              </a:buClr>
              <a:buFont typeface="Wingdings" pitchFamily="2" charset="2"/>
              <a:buChar char="Ø"/>
            </a:pPr>
            <a:endParaRPr lang="en-US" sz="2200" dirty="0" smtClean="0">
              <a:latin typeface="Arial" pitchFamily="34" charset="0"/>
              <a:cs typeface="Arial" pitchFamily="34" charset="0"/>
            </a:endParaRPr>
          </a:p>
          <a:p>
            <a:pPr>
              <a:buClr>
                <a:schemeClr val="accent2"/>
              </a:buClr>
              <a:buFont typeface="Wingdings" pitchFamily="2" charset="2"/>
              <a:buChar char="Ø"/>
            </a:pPr>
            <a:r>
              <a:rPr lang="en-US" sz="2200" dirty="0" smtClean="0">
                <a:latin typeface="Arial" pitchFamily="34" charset="0"/>
                <a:cs typeface="Arial" pitchFamily="34" charset="0"/>
              </a:rPr>
              <a:t>Disclosures under statutes MSMED Act, 2006.</a:t>
            </a:r>
          </a:p>
          <a:p>
            <a:pPr>
              <a:buFont typeface="Wingdings" pitchFamily="2" charset="2"/>
              <a:buChar char="Ø"/>
            </a:pPr>
            <a:endParaRPr lang="en-US" sz="2200" dirty="0" smtClean="0">
              <a:latin typeface="Arial" pitchFamily="34" charset="0"/>
              <a:cs typeface="Arial" pitchFamily="34" charset="0"/>
            </a:endParaRPr>
          </a:p>
          <a:p>
            <a:pPr>
              <a:buClr>
                <a:schemeClr val="accent2"/>
              </a:buClr>
              <a:buFont typeface="Wingdings" pitchFamily="2" charset="2"/>
              <a:buChar char="Ø"/>
            </a:pPr>
            <a:r>
              <a:rPr lang="en-US" sz="2200" dirty="0" smtClean="0">
                <a:latin typeface="Arial" pitchFamily="34" charset="0"/>
                <a:cs typeface="Arial" pitchFamily="34" charset="0"/>
              </a:rPr>
              <a:t>Disclosures as per others ICAI pronouncements.</a:t>
            </a:r>
          </a:p>
          <a:p>
            <a:pPr>
              <a:buFont typeface="Wingdings" pitchFamily="2" charset="2"/>
              <a:buChar char="Ø"/>
            </a:pPr>
            <a:endParaRPr lang="en-US" sz="2200" dirty="0" smtClean="0">
              <a:latin typeface="Arial" pitchFamily="34" charset="0"/>
              <a:cs typeface="Arial" pitchFamily="34" charset="0"/>
            </a:endParaRPr>
          </a:p>
          <a:p>
            <a:pPr>
              <a:buClr>
                <a:schemeClr val="accent2"/>
              </a:buClr>
              <a:buFont typeface="Wingdings" pitchFamily="2" charset="2"/>
              <a:buChar char="Ø"/>
            </a:pPr>
            <a:r>
              <a:rPr lang="en-US" sz="2200" dirty="0" smtClean="0">
                <a:latin typeface="Arial" pitchFamily="34" charset="0"/>
                <a:cs typeface="Arial" pitchFamily="34" charset="0"/>
              </a:rPr>
              <a:t>In case of Listed Companies , disclosure under clause 32 of the Listing Agreement.</a:t>
            </a:r>
          </a:p>
          <a:p>
            <a:pPr>
              <a:buFont typeface="Wingdings" pitchFamily="2" charset="2"/>
              <a:buChar char="Ø"/>
            </a:pPr>
            <a:endParaRPr lang="en-US" sz="2200" dirty="0">
              <a:latin typeface="Arial" pitchFamily="34" charset="0"/>
              <a:cs typeface="Arial" pitchFamily="34" charset="0"/>
            </a:endParaRPr>
          </a:p>
        </p:txBody>
      </p:sp>
      <p:sp>
        <p:nvSpPr>
          <p:cNvPr id="6" name="Slide Number Placeholder 3"/>
          <p:cNvSpPr txBox="1">
            <a:spLocks/>
          </p:cNvSpPr>
          <p:nvPr/>
        </p:nvSpPr>
        <p:spPr>
          <a:xfrm>
            <a:off x="7315200" y="6473952"/>
            <a:ext cx="1673352" cy="384048"/>
          </a:xfrm>
          <a:prstGeom prst="rect">
            <a:avLst/>
          </a:prstGeom>
        </p:spPr>
        <p:txBody>
          <a:bodyPr vert="horz"/>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effectLst/>
                <a:uLnTx/>
                <a:uFillTx/>
                <a:latin typeface="+mn-lt"/>
                <a:ea typeface="+mn-ea"/>
                <a:cs typeface="+mn-cs"/>
              </a:rPr>
              <a:t>CA Mahendra Mehta  </a:t>
            </a:r>
            <a:fld id="{B6F15528-21DE-4FAA-801E-634DDDAF4B2B}" type="slidenum">
              <a:rPr kumimoji="0" lang="en-US" sz="1200" b="0" i="0" u="none" strike="noStrike" kern="1200" cap="none" spc="0" normalizeH="0" baseline="0" noProof="0" smtClean="0">
                <a:ln>
                  <a:noFill/>
                </a:ln>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
  <TotalTime>2632</TotalTime>
  <Words>4521</Words>
  <Application>Microsoft Office PowerPoint</Application>
  <PresentationFormat>On-screen Show (4:3)</PresentationFormat>
  <Paragraphs>768</Paragraphs>
  <Slides>53</Slides>
  <Notes>6</Notes>
  <HiddenSlides>0</HiddenSlides>
  <MMClips>0</MMClips>
  <ScaleCrop>false</ScaleCrop>
  <HeadingPairs>
    <vt:vector size="6" baseType="variant">
      <vt:variant>
        <vt:lpstr>Theme</vt:lpstr>
      </vt:variant>
      <vt:variant>
        <vt:i4>1</vt:i4>
      </vt:variant>
      <vt:variant>
        <vt:lpstr>Slide Titles</vt:lpstr>
      </vt:variant>
      <vt:variant>
        <vt:i4>53</vt:i4>
      </vt:variant>
      <vt:variant>
        <vt:lpstr>Custom Shows</vt:lpstr>
      </vt:variant>
      <vt:variant>
        <vt:i4>29</vt:i4>
      </vt:variant>
    </vt:vector>
  </HeadingPairs>
  <TitlesOfParts>
    <vt:vector size="83" baseType="lpstr">
      <vt:lpstr>Trek</vt:lpstr>
      <vt:lpstr>REVISED SCHEDULE  VI</vt:lpstr>
      <vt:lpstr>disclaimer</vt:lpstr>
      <vt:lpstr>Quote from Swami Vivekananda</vt:lpstr>
      <vt:lpstr>Necessity for revision </vt:lpstr>
      <vt:lpstr>Salient Features</vt:lpstr>
      <vt:lpstr>Salient Features</vt:lpstr>
      <vt:lpstr>Simplification of disclosure requirements by scrapping the followings balance sheet items </vt:lpstr>
      <vt:lpstr>Simplification of disclosure requirements by scrapping the followings profit &amp; loss items</vt:lpstr>
      <vt:lpstr>Other disclosure requirements</vt:lpstr>
      <vt:lpstr>OTHER Presentation REQUIREMENTS</vt:lpstr>
      <vt:lpstr>Part I – Format of Balance Sheet</vt:lpstr>
      <vt:lpstr>Part I – Format of Balance Sheet</vt:lpstr>
      <vt:lpstr>  {For each class of share capital}  (different classes of preference shares to be treated separately)     </vt:lpstr>
      <vt:lpstr>   {For each class of share capital}  (different classes of preference shares to be treated separately)     </vt:lpstr>
      <vt:lpstr>  {For each class of share capital}  (different classes of preference shares to be treated separately)     </vt:lpstr>
      <vt:lpstr>Line Items for Reserves &amp; Surplus</vt:lpstr>
      <vt:lpstr>Share Application Money Pending Allotment</vt:lpstr>
      <vt:lpstr>Classification of Current liabilities</vt:lpstr>
      <vt:lpstr>Operating cycle</vt:lpstr>
      <vt:lpstr>Line Items for Long Term Borrowings </vt:lpstr>
      <vt:lpstr>Line Items for other Long Term liabilities</vt:lpstr>
      <vt:lpstr>Line Items for short term borrowings</vt:lpstr>
      <vt:lpstr>Line Items for Other Current liabilities</vt:lpstr>
      <vt:lpstr>Classification of Current Assets</vt:lpstr>
      <vt:lpstr>Line Items for Tangible assets</vt:lpstr>
      <vt:lpstr>Line Items for intangible assets</vt:lpstr>
      <vt:lpstr> Capital work-in-progress</vt:lpstr>
      <vt:lpstr>Intangible assets under development</vt:lpstr>
      <vt:lpstr>Line Items for Non current investments</vt:lpstr>
      <vt:lpstr>Line Items for long term loans &amp; advances</vt:lpstr>
      <vt:lpstr>Line Items for current investments</vt:lpstr>
      <vt:lpstr>Line Items for inventories</vt:lpstr>
      <vt:lpstr>Line Items for Trade receivables</vt:lpstr>
      <vt:lpstr>Line Items for Cash and Cash Equivalents </vt:lpstr>
      <vt:lpstr>Line Items for short term loan &amp; advances</vt:lpstr>
      <vt:lpstr>Part – II : Statement of Profit &amp; Loss</vt:lpstr>
      <vt:lpstr>Part – II : Statement of Profit &amp; Loss</vt:lpstr>
      <vt:lpstr> Revenue from Operations </vt:lpstr>
      <vt:lpstr>Other income</vt:lpstr>
      <vt:lpstr>Prior period items</vt:lpstr>
      <vt:lpstr>Exceptional items &amp; Extraordinary items</vt:lpstr>
      <vt:lpstr>Features of notes to accounts</vt:lpstr>
      <vt:lpstr>Notes to accounts</vt:lpstr>
      <vt:lpstr>Notes to accounts</vt:lpstr>
      <vt:lpstr>Notes to accounts</vt:lpstr>
      <vt:lpstr>Computation Of operating Cycle</vt:lpstr>
      <vt:lpstr>Weighted  average  raw  material  holding  period</vt:lpstr>
      <vt:lpstr>WEIGHTED  AVERAGE  PRODUCTION  CYCLE</vt:lpstr>
      <vt:lpstr>Weighted  average  finished  goods  holding  period</vt:lpstr>
      <vt:lpstr>WEIGHTED  AVERAGE  COLLECTION  PERIOD</vt:lpstr>
      <vt:lpstr>Slide 51</vt:lpstr>
      <vt:lpstr>Quote from Swami Vivekananda</vt:lpstr>
      <vt:lpstr>Slide 53</vt:lpstr>
      <vt:lpstr>Share Capital</vt:lpstr>
      <vt:lpstr>Reserves &amp; Surplus</vt:lpstr>
      <vt:lpstr>Long Term Borrowings</vt:lpstr>
      <vt:lpstr>Other Long Term Liabilities</vt:lpstr>
      <vt:lpstr>Short Term Borrowiings</vt:lpstr>
      <vt:lpstr>Other Current Liabilities</vt:lpstr>
      <vt:lpstr>Tangible Assets</vt:lpstr>
      <vt:lpstr>Intangible assets</vt:lpstr>
      <vt:lpstr>Non Current Investments</vt:lpstr>
      <vt:lpstr>Long Term loans &amp; Advances</vt:lpstr>
      <vt:lpstr>Current Investments</vt:lpstr>
      <vt:lpstr>Inventories</vt:lpstr>
      <vt:lpstr>Trade Receivables</vt:lpstr>
      <vt:lpstr>Cash &amp; Cash Equivalents</vt:lpstr>
      <vt:lpstr>Short Term Loans &amp; Advances</vt:lpstr>
      <vt:lpstr>Current Assets</vt:lpstr>
      <vt:lpstr>Current Liabilities</vt:lpstr>
      <vt:lpstr>Capital work-in-progress</vt:lpstr>
      <vt:lpstr>Intangible assets under develop</vt:lpstr>
      <vt:lpstr>Assets</vt:lpstr>
      <vt:lpstr>Liabilities</vt:lpstr>
      <vt:lpstr>Revenue from operations</vt:lpstr>
      <vt:lpstr>other income</vt:lpstr>
      <vt:lpstr>statement of P&amp;L 1</vt:lpstr>
      <vt:lpstr>Statement P&amp;L 2</vt:lpstr>
      <vt:lpstr>Share application money pending</vt:lpstr>
      <vt:lpstr>operating cycle</vt:lpstr>
      <vt:lpstr>operating cycle eg.</vt:lpstr>
      <vt:lpstr>Custom Show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REVISED SCHEDULE VI</dc:title>
  <dc:creator/>
  <cp:lastModifiedBy>comp007</cp:lastModifiedBy>
  <cp:revision>328</cp:revision>
  <dcterms:created xsi:type="dcterms:W3CDTF">2006-08-16T00:00:00Z</dcterms:created>
  <dcterms:modified xsi:type="dcterms:W3CDTF">2012-05-10T13:59:28Z</dcterms:modified>
</cp:coreProperties>
</file>